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2"/>
  </p:notesMasterIdLst>
  <p:sldIdLst>
    <p:sldId id="291" r:id="rId2"/>
    <p:sldId id="256" r:id="rId3"/>
    <p:sldId id="290" r:id="rId4"/>
    <p:sldId id="292" r:id="rId5"/>
    <p:sldId id="297" r:id="rId6"/>
    <p:sldId id="298" r:id="rId7"/>
    <p:sldId id="329" r:id="rId8"/>
    <p:sldId id="330" r:id="rId9"/>
    <p:sldId id="327" r:id="rId10"/>
    <p:sldId id="295" r:id="rId11"/>
    <p:sldId id="299" r:id="rId12"/>
    <p:sldId id="300" r:id="rId13"/>
    <p:sldId id="301" r:id="rId14"/>
    <p:sldId id="302" r:id="rId15"/>
    <p:sldId id="303" r:id="rId16"/>
    <p:sldId id="304" r:id="rId17"/>
    <p:sldId id="306" r:id="rId18"/>
    <p:sldId id="305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8" r:id="rId35"/>
    <p:sldId id="334" r:id="rId36"/>
    <p:sldId id="341" r:id="rId37"/>
    <p:sldId id="342" r:id="rId38"/>
    <p:sldId id="343" r:id="rId39"/>
    <p:sldId id="344" r:id="rId40"/>
    <p:sldId id="345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Nunito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Elsadek" initials="AE" lastIdx="1" clrIdx="0">
    <p:extLst>
      <p:ext uri="{19B8F6BF-5375-455C-9EA6-DF929625EA0E}">
        <p15:presenceInfo xmlns:p15="http://schemas.microsoft.com/office/powerpoint/2012/main" userId="S::AElsadek@Eprom.ercegypt.com::797ae965-7212-4c2c-a91a-91fd1371d0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E77"/>
    <a:srgbClr val="FFECD9"/>
    <a:srgbClr val="FE4900"/>
    <a:srgbClr val="D6BEFC"/>
    <a:srgbClr val="E5E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215" autoAdjust="0"/>
  </p:normalViewPr>
  <p:slideViewPr>
    <p:cSldViewPr snapToGrid="0">
      <p:cViewPr varScale="1">
        <p:scale>
          <a:sx n="139" d="100"/>
          <a:sy n="139" d="100"/>
        </p:scale>
        <p:origin x="70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52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18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88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72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339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529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060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723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108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32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0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964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206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145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431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16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173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485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4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8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726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88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06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605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87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936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04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443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53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5764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8949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2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9576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2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14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60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052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84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04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1DF3-59B9-40DB-8AB0-D2252E9FF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F24FF-17D8-471F-92EF-CB626BC88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FC97-BD83-44CE-B336-647C1F0A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86195-D7AA-4869-9420-86B5D545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2D036-5C75-4018-9FAD-07D543F2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92378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0326-2117-4765-B608-D068FEED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E37D3-C9F2-4F23-A82F-8DB420FA8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F998B-5BE4-470A-BC6C-B4AFE152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78F68-6670-4FBE-A75A-33BF00D3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7F9E4-F535-4237-8903-919B56F4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7262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EFC1E-0AEA-4FD9-A1A2-0EB4B8A63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7D3FD-F593-4B9D-B125-11A192059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7CEAC-6DD0-4876-8D16-DC328819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59B7F-6776-47DC-A03B-6DAA3CD9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B95C-4C3B-4879-8EEA-A388A3E2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78234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016700" y="1584675"/>
            <a:ext cx="7110600" cy="188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016700" y="3979825"/>
            <a:ext cx="7110600" cy="99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44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B61D-68D4-4F8F-9FCD-05EE28FF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35D43-3242-4B52-9A02-CDF2134EB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E6C1B-597A-4871-9457-C193156E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27DE-824D-4C27-B5E4-A1868FD4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70204-0174-49E0-8C12-CCF0C554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20843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94A6-8CF7-4869-9368-3E7754F2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00655-8466-4146-AE58-73CDC3459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5E9F-B267-4713-A269-C1925D2D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01992-2412-4AFF-B9F9-0C90D038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C433A-5EA5-40C0-B079-0E429BAA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56219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E99F-C066-4F8F-A239-DD611929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CD72C-32E6-4319-8D62-C52AB9864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9EA8A-E022-41E1-A29F-C13BB8E85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F5F6F-C1AA-4716-9DA8-518144D9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5FC7E-7548-44C5-9B75-200C8E01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B9F32-A125-4ECC-96BD-123E9ECD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19410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19D5-AD52-417A-BF16-36F6B00C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E0CF4-94B3-4EF3-9CD1-6744A456B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89CDF-E711-4C06-9292-BEA55115F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94D44-AD11-4C3B-9DF8-B423FEA54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D9234-6580-4D80-8551-8096B29B8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64C85-75AC-40A7-AE3A-73D36145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DCD88-5189-422B-9535-336A4A14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77C48-3E9B-48C6-84A2-15B32CC4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47670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8A4E-B6CF-4F62-9916-BB93A227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0E37A-EBAA-400A-B618-67418D71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EF419-2744-4DEF-AB9A-EF309F70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483E6-7EF0-454C-9CED-2EFB9B4B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84607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A3E8A-0F4E-4656-A76C-4A621D42A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61133-E357-42F4-8949-A202B3486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DB309-C7A5-4179-9231-49737495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673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8C7C-BE6D-433B-AFED-C9A0331B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757CB-5A64-49AE-BF79-B0B7466FD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82DAC-5F6B-4FBC-A114-D5B50E02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A12E4-7C82-476E-BA1E-BFD4F9FC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A99BB-BC66-4B41-9B7F-B426FF47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1AF79-8D90-44EB-ADAE-21C25BAF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97484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410E-9711-4130-A915-4688FCA2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3F4CB-1070-4004-9D10-60EB93F26F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9516E-72F5-4E82-B9A2-52274EE62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2042-F15A-4DE4-8AC8-8B020E49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54DD7-22A6-4149-8621-D77E9F49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564C4-AF04-45A1-BDCE-87B84FD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71040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849B6-E315-40CA-A2BA-75159922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C5412-1242-4182-AEBE-17DA86D80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CC22-1360-4909-B4ED-CC62B4F9C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C03D8-3421-42F4-B74C-AE129D7DA3D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58FA3-0E93-41A2-AACC-0D146A4B2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DCF31-30F5-4F7B-B5A0-4FD92AFBA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794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microsoft.com/office/2017/06/relationships/model3d" Target="../media/model3d2.glb"/><Relationship Id="rId11" Type="http://schemas.microsoft.com/office/2007/relationships/hdphoto" Target="../media/hdphoto1.wdp"/><Relationship Id="rId5" Type="http://schemas.openxmlformats.org/officeDocument/2006/relationships/image" Target="../media/image2.png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microsoft.com/office/2017/06/relationships/model3d" Target="../media/model3d1.glb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microsoft.com/office/2017/06/relationships/model3d" Target="../media/model3d3.glb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microsoft.com/office/2017/06/relationships/model3d" Target="../media/model3d1.glb"/><Relationship Id="rId11" Type="http://schemas.openxmlformats.org/officeDocument/2006/relationships/slide" Target="slide34.xml"/><Relationship Id="rId5" Type="http://schemas.openxmlformats.org/officeDocument/2006/relationships/image" Target="../media/image9.png"/><Relationship Id="rId15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image" Target="../media/image7.png"/><Relationship Id="rId4" Type="http://schemas.microsoft.com/office/2017/06/relationships/model3d" Target="../media/model3d2.glb"/><Relationship Id="rId9" Type="http://schemas.openxmlformats.org/officeDocument/2006/relationships/slide" Target="slide4.xml"/><Relationship Id="rId1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10" Type="http://schemas.openxmlformats.org/officeDocument/2006/relationships/slide" Target="slide4.xml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s://www.kaggle.com/arashnic" TargetMode="External"/><Relationship Id="rId5" Type="http://schemas.microsoft.com/office/2017/06/relationships/model3d" Target="../media/model3d2.glb"/><Relationship Id="rId10" Type="http://schemas.openxmlformats.org/officeDocument/2006/relationships/hyperlink" Target="https://www.kaggle.com/datasets/arashnic/fitbit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B426978-65B9-EB03-F0C3-4C58BA2C14C8}"/>
              </a:ext>
            </a:extLst>
          </p:cNvPr>
          <p:cNvSpPr/>
          <p:nvPr/>
        </p:nvSpPr>
        <p:spPr>
          <a:xfrm>
            <a:off x="-1617524" y="1217218"/>
            <a:ext cx="6887951" cy="6887951"/>
          </a:xfrm>
          <a:prstGeom prst="ellipse">
            <a:avLst/>
          </a:prstGeom>
          <a:solidFill>
            <a:srgbClr val="FFECD9"/>
          </a:solidFill>
          <a:ln>
            <a:noFill/>
          </a:ln>
          <a:effectLst>
            <a:softEdge rad="33056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C29A9-A776-1734-D9C5-EE08E817E873}"/>
              </a:ext>
            </a:extLst>
          </p:cNvPr>
          <p:cNvSpPr txBox="1"/>
          <p:nvPr/>
        </p:nvSpPr>
        <p:spPr>
          <a:xfrm>
            <a:off x="870752" y="2382438"/>
            <a:ext cx="7402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effectLst/>
                <a:latin typeface="Nunito" pitchFamily="2" charset="0"/>
                <a:ea typeface="Roboto" panose="02000000000000000000" pitchFamily="2" charset="0"/>
                <a:cs typeface="FUTURA MEDIUM" panose="020B0602020204020303" pitchFamily="34" charset="-79"/>
              </a:rPr>
              <a:t>HOW CAN A WELLNESS TECHNOLOGY COMPANY PLAY IT SMART?</a:t>
            </a:r>
            <a:endParaRPr lang="en-US" sz="1800" b="1" dirty="0">
              <a:solidFill>
                <a:schemeClr val="tx1"/>
              </a:solidFill>
              <a:effectLst/>
              <a:latin typeface="Nunito" pitchFamily="2" charset="0"/>
              <a:ea typeface="Roboto" panose="02000000000000000000" pitchFamily="2" charset="0"/>
              <a:cs typeface="Futura Medium" panose="020B0602020204020303" pitchFamily="34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1" y="1418182"/>
            <a:ext cx="3341678" cy="835920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4F0925-04C6-6F01-8BCF-116E068C2016}"/>
              </a:ext>
            </a:extLst>
          </p:cNvPr>
          <p:cNvSpPr txBox="1"/>
          <p:nvPr/>
        </p:nvSpPr>
        <p:spPr>
          <a:xfrm>
            <a:off x="870752" y="3040143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Prepared by: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Ahmad El-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Sadek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 Mohamed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Last Update: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 November 13, 2022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313BCC-0870-3FF6-C49A-88505AE74499}"/>
              </a:ext>
            </a:extLst>
          </p:cNvPr>
          <p:cNvGrpSpPr/>
          <p:nvPr/>
        </p:nvGrpSpPr>
        <p:grpSpPr>
          <a:xfrm>
            <a:off x="5800436" y="2230215"/>
            <a:ext cx="5432959" cy="5395629"/>
            <a:chOff x="-772632" y="3697519"/>
            <a:chExt cx="2391128" cy="237469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D3CF20-2811-6C57-6955-A540C7AFEF78}"/>
                </a:ext>
              </a:extLst>
            </p:cNvPr>
            <p:cNvSpPr/>
            <p:nvPr/>
          </p:nvSpPr>
          <p:spPr>
            <a:xfrm>
              <a:off x="-772632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950A4D-2DF6-F3C9-ADD6-0ECE9315DEF1}"/>
                </a:ext>
              </a:extLst>
            </p:cNvPr>
            <p:cNvSpPr/>
            <p:nvPr/>
          </p:nvSpPr>
          <p:spPr>
            <a:xfrm rot="5400000">
              <a:off x="-772632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C4C435-EEE5-4360-B9E1-A7F8744E9670}"/>
                </a:ext>
              </a:extLst>
            </p:cNvPr>
            <p:cNvSpPr/>
            <p:nvPr/>
          </p:nvSpPr>
          <p:spPr>
            <a:xfrm rot="2700000">
              <a:off x="-756203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415F25-4E39-987F-0C29-6D3BF94C8971}"/>
                </a:ext>
              </a:extLst>
            </p:cNvPr>
            <p:cNvSpPr/>
            <p:nvPr/>
          </p:nvSpPr>
          <p:spPr>
            <a:xfrm rot="8100000">
              <a:off x="-756203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0126A0-7313-B241-C8D4-F579A1080CD3}"/>
              </a:ext>
            </a:extLst>
          </p:cNvPr>
          <p:cNvSpPr txBox="1"/>
          <p:nvPr/>
        </p:nvSpPr>
        <p:spPr>
          <a:xfrm>
            <a:off x="-9222120" y="1217218"/>
            <a:ext cx="29230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Urška</a:t>
            </a:r>
            <a:r>
              <a:rPr lang="en-US" sz="12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Sršen</a:t>
            </a:r>
            <a:r>
              <a:rPr lang="en-US" sz="12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and Sando Mur founded </a:t>
            </a:r>
            <a:r>
              <a:rPr lang="en-US" sz="12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Bellabeat</a:t>
            </a:r>
            <a:r>
              <a:rPr lang="en-US" sz="12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, a high-tech company that manufactures health-focused smart products. </a:t>
            </a:r>
            <a:r>
              <a:rPr lang="en-US" sz="12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Sršen</a:t>
            </a:r>
            <a:r>
              <a:rPr lang="en-US" sz="12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used her background as an artist to develop beautifully designed technology that informs and inspires women around the world. Collecting data on activity, sleep, stress, and reproductive health has allowed </a:t>
            </a:r>
            <a:r>
              <a:rPr lang="en-US" sz="12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Bellabeat</a:t>
            </a:r>
            <a:r>
              <a:rPr lang="en-US" sz="12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to empower women with knowledge about their own health and habits. Since it was founded in 2013, </a:t>
            </a:r>
            <a:r>
              <a:rPr lang="en-US" sz="12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Bellabeat</a:t>
            </a:r>
            <a:r>
              <a:rPr lang="en-US" sz="12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has grown rapidly and quickly positioned itself as a tech-driven wellness company for women.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CDD78A-919E-F58A-DC83-CB5ABE9CF29D}"/>
              </a:ext>
            </a:extLst>
          </p:cNvPr>
          <p:cNvGrpSpPr/>
          <p:nvPr/>
        </p:nvGrpSpPr>
        <p:grpSpPr>
          <a:xfrm>
            <a:off x="-1421508" y="-1435277"/>
            <a:ext cx="2923046" cy="2902962"/>
            <a:chOff x="-772632" y="3697519"/>
            <a:chExt cx="2391128" cy="23746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483D80-000F-126B-9BF2-2B1D9783A7AC}"/>
                </a:ext>
              </a:extLst>
            </p:cNvPr>
            <p:cNvSpPr/>
            <p:nvPr/>
          </p:nvSpPr>
          <p:spPr>
            <a:xfrm>
              <a:off x="-772632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C75345-3C5F-2476-9513-7C029CF0940A}"/>
                </a:ext>
              </a:extLst>
            </p:cNvPr>
            <p:cNvSpPr/>
            <p:nvPr/>
          </p:nvSpPr>
          <p:spPr>
            <a:xfrm rot="5400000">
              <a:off x="-772632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CE7EE6-59C7-209B-DF80-3F68F30D3DD1}"/>
                </a:ext>
              </a:extLst>
            </p:cNvPr>
            <p:cNvSpPr/>
            <p:nvPr/>
          </p:nvSpPr>
          <p:spPr>
            <a:xfrm rot="2700000">
              <a:off x="-756203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A595B5-C416-EEA6-3C7B-3B4B542F186A}"/>
                </a:ext>
              </a:extLst>
            </p:cNvPr>
            <p:cNvSpPr/>
            <p:nvPr/>
          </p:nvSpPr>
          <p:spPr>
            <a:xfrm rot="8100000">
              <a:off x="-756203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</p:grpSp>
    </p:spTree>
    <p:extLst>
      <p:ext uri="{BB962C8B-B14F-4D97-AF65-F5344CB8AC3E}">
        <p14:creationId xmlns:p14="http://schemas.microsoft.com/office/powerpoint/2010/main" val="153430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5069 -0.19845 -0.25608 -0.41296 -0.20642 -0.58765 C -0.15677 -0.76203 0.09549 -1.05802 0.29774 -1.04722 C 0.49983 -1.03611 1.04913 -0.59598 1.00642 -0.52191 C 0.96372 -0.44784 0.09271 -0.79043 0.04115 -0.60308 C -0.01024 -0.41543 0.70469 0.50371 0.69774 0.60278 C 0.6908 0.70185 0.15069 0.19815 0 0 Z " pathEditMode="relative" ptsTypes="AAAAAAA">
                                      <p:cBhvr>
                                        <p:cTn id="8" dur="59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49531" y="1210300"/>
            <a:ext cx="7445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Nunito" pitchFamily="2" charset="0"/>
                <a:cs typeface="Futura Medium" panose="020B0602020204020303" pitchFamily="34" charset="-79"/>
              </a:rPr>
              <a:t>Most of the distances walked were less that 10 km, more than half of them less than 5 km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BA3C62D0-DA23-4B9A-B97E-82AF95011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208" y="1885500"/>
            <a:ext cx="4093792" cy="2686551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34F3AA3-86E6-49C0-AD90-12CE28BDA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7" y="1973830"/>
            <a:ext cx="4992831" cy="2621236"/>
          </a:xfrm>
          <a:prstGeom prst="rect">
            <a:avLst/>
          </a:prstGeom>
        </p:spPr>
      </p:pic>
      <p:sp>
        <p:nvSpPr>
          <p:cNvPr id="2" name="Graphic 2" descr="Line arrow: Clockwise curve with solid fill">
            <a:extLst>
              <a:ext uri="{FF2B5EF4-FFF2-40B4-BE49-F238E27FC236}">
                <a16:creationId xmlns:a16="http://schemas.microsoft.com/office/drawing/2014/main" id="{286BA80C-0EE3-40E6-84F4-01C042F41358}"/>
              </a:ext>
            </a:extLst>
          </p:cNvPr>
          <p:cNvSpPr/>
          <p:nvPr/>
        </p:nvSpPr>
        <p:spPr>
          <a:xfrm rot="14650730">
            <a:off x="6082798" y="2382598"/>
            <a:ext cx="415823" cy="531127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2" descr="Line arrow: Clockwise curve with solid fill">
            <a:extLst>
              <a:ext uri="{FF2B5EF4-FFF2-40B4-BE49-F238E27FC236}">
                <a16:creationId xmlns:a16="http://schemas.microsoft.com/office/drawing/2014/main" id="{E967BC02-65D7-473A-94ED-7B2408E99334}"/>
              </a:ext>
            </a:extLst>
          </p:cNvPr>
          <p:cNvSpPr/>
          <p:nvPr/>
        </p:nvSpPr>
        <p:spPr>
          <a:xfrm rot="14650730">
            <a:off x="1008464" y="2380601"/>
            <a:ext cx="399367" cy="510108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2" descr="Line arrow: Clockwise curve with solid fill">
            <a:extLst>
              <a:ext uri="{FF2B5EF4-FFF2-40B4-BE49-F238E27FC236}">
                <a16:creationId xmlns:a16="http://schemas.microsoft.com/office/drawing/2014/main" id="{2114A2F2-7D2E-41A1-8F57-2270138325DF}"/>
              </a:ext>
            </a:extLst>
          </p:cNvPr>
          <p:cNvSpPr/>
          <p:nvPr/>
        </p:nvSpPr>
        <p:spPr>
          <a:xfrm rot="12490308">
            <a:off x="1197304" y="2393637"/>
            <a:ext cx="399367" cy="510108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50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36D5E89-D83D-47FD-B22C-B28945654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360" y="1896849"/>
            <a:ext cx="4145884" cy="2720736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3D2AF66-1E40-467D-9E8F-454A02AA1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0" y="1939496"/>
            <a:ext cx="4965646" cy="2606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72792-EAC9-4FEC-8FB1-5D1F7B0EFAFB}"/>
              </a:ext>
            </a:extLst>
          </p:cNvPr>
          <p:cNvSpPr txBox="1"/>
          <p:nvPr/>
        </p:nvSpPr>
        <p:spPr>
          <a:xfrm>
            <a:off x="349530" y="1210300"/>
            <a:ext cx="7873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12121"/>
                </a:solidFill>
                <a:latin typeface="Nunito" pitchFamily="2" charset="0"/>
              </a:rPr>
              <a:t>Most of the burnt calories fall between 1000 calories and 3000 calories, more than half of them fall into 2000 to 2999 calories burnt</a:t>
            </a:r>
          </a:p>
        </p:txBody>
      </p:sp>
      <p:sp>
        <p:nvSpPr>
          <p:cNvPr id="7" name="Graphic 2" descr="Line arrow: Clockwise curve with solid fill">
            <a:extLst>
              <a:ext uri="{FF2B5EF4-FFF2-40B4-BE49-F238E27FC236}">
                <a16:creationId xmlns:a16="http://schemas.microsoft.com/office/drawing/2014/main" id="{8333A252-F3E2-456F-AA57-8D3E1F27B0CF}"/>
              </a:ext>
            </a:extLst>
          </p:cNvPr>
          <p:cNvSpPr/>
          <p:nvPr/>
        </p:nvSpPr>
        <p:spPr>
          <a:xfrm rot="14650730">
            <a:off x="5786715" y="2436220"/>
            <a:ext cx="399367" cy="510108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2" descr="Line arrow: Clockwise curve with solid fill">
            <a:extLst>
              <a:ext uri="{FF2B5EF4-FFF2-40B4-BE49-F238E27FC236}">
                <a16:creationId xmlns:a16="http://schemas.microsoft.com/office/drawing/2014/main" id="{2362BD48-494A-4570-AE15-D962D9F01389}"/>
              </a:ext>
            </a:extLst>
          </p:cNvPr>
          <p:cNvSpPr/>
          <p:nvPr/>
        </p:nvSpPr>
        <p:spPr>
          <a:xfrm rot="13335129" flipH="1">
            <a:off x="1904549" y="2993555"/>
            <a:ext cx="399367" cy="510108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Graphic 2" descr="Line arrow: Clockwise curve with solid fill">
            <a:extLst>
              <a:ext uri="{FF2B5EF4-FFF2-40B4-BE49-F238E27FC236}">
                <a16:creationId xmlns:a16="http://schemas.microsoft.com/office/drawing/2014/main" id="{6A918D6D-982E-4919-9068-855D1E553C6C}"/>
              </a:ext>
            </a:extLst>
          </p:cNvPr>
          <p:cNvSpPr/>
          <p:nvPr/>
        </p:nvSpPr>
        <p:spPr>
          <a:xfrm rot="8457645">
            <a:off x="1269504" y="2664050"/>
            <a:ext cx="399367" cy="510108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651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488043" y="1866086"/>
            <a:ext cx="261982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Most of the distances taken daily were from the Light Active Distances (61.7%), followed by Very Active Distances (27.8%), then Moderately Active Distances (10.5%)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0362E04-EC78-4A74-AA47-82441670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606" y="910329"/>
            <a:ext cx="5053489" cy="33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5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488043" y="1866086"/>
            <a:ext cx="26198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Most of the minutes spent daily were Sedentary Minutes (81.3%), followed by Light Active Minutes (15.8%), then Very Active Minutes (1.74%), and Moderately Active Minutes took the last place (1.11%)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A62E225-95F1-4910-8732-7D77E7AE2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463" y="847031"/>
            <a:ext cx="4913156" cy="38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4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122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Tuesday, Wednesday, and Thursday seem to be the preferable days for users when they want to walk less than 15 kms a day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4685579-E003-47D0-83E9-69CF94DE4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61532"/>
            <a:ext cx="7924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800" y="938312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Weekends and midweeks (particularly Saturdays) are preferable to users when they want to walk more than 15 kms a day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AB0023F-6298-4AF4-A56B-47604EBF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61532"/>
            <a:ext cx="8229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0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661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The average user speed when running very active distances decreases on Fridays, and increases sparsely on the weekends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620BE74-044D-4F5D-96F4-94CD1A0F7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06" y="1461532"/>
            <a:ext cx="6654800" cy="34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2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800" y="938312"/>
            <a:ext cx="8470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The average user speed when running lightly active distances has been mostly consistent, with only some instances where the speed decreased sparsely on the weekends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A60D5CC-4B08-4AA8-9706-52A06647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63" y="1414464"/>
            <a:ext cx="7013273" cy="36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0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2386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There is a pattern of less moderately active distances walked on Thursdays and Fridays. That might be due to them being the last two days before the weekend, so users might be a little exhausted and need to rest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10FCD538-A2E0-46AA-B81C-41FE4E136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67" r="6638" b="6221"/>
          <a:stretch/>
        </p:blipFill>
        <p:spPr>
          <a:xfrm>
            <a:off x="1530681" y="1752489"/>
            <a:ext cx="6082637" cy="305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068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Tuesdays and Wednesdays have the leading spots in the category of 3000 to 3999 burnt in a day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95F94DF-F5AB-48EB-B897-618EA270D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862" y="1428312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09127940-97C0-413A-BBDE-52A9187AF29A}"/>
              </a:ext>
            </a:extLst>
          </p:cNvPr>
          <p:cNvSpPr/>
          <p:nvPr/>
        </p:nvSpPr>
        <p:spPr>
          <a:xfrm>
            <a:off x="9629445" y="6004202"/>
            <a:ext cx="1420428" cy="14204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F9E24D-4FBF-458C-84FC-0135DD46BCF7}"/>
              </a:ext>
            </a:extLst>
          </p:cNvPr>
          <p:cNvSpPr/>
          <p:nvPr/>
        </p:nvSpPr>
        <p:spPr>
          <a:xfrm>
            <a:off x="10721085" y="7269686"/>
            <a:ext cx="1420428" cy="1420428"/>
          </a:xfrm>
          <a:prstGeom prst="ellipse">
            <a:avLst/>
          </a:prstGeom>
          <a:solidFill>
            <a:srgbClr val="D6B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FEFAD4-80F1-442F-93B4-C471A3B5CC64}"/>
              </a:ext>
            </a:extLst>
          </p:cNvPr>
          <p:cNvSpPr/>
          <p:nvPr/>
        </p:nvSpPr>
        <p:spPr>
          <a:xfrm>
            <a:off x="10641419" y="4670720"/>
            <a:ext cx="1420428" cy="1420428"/>
          </a:xfrm>
          <a:prstGeom prst="ellipse">
            <a:avLst/>
          </a:prstGeom>
          <a:solidFill>
            <a:srgbClr val="FFE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07D2F9-3F81-3AC2-FD5E-CEE33AC7E19A}"/>
              </a:ext>
            </a:extLst>
          </p:cNvPr>
          <p:cNvSpPr txBox="1"/>
          <p:nvPr/>
        </p:nvSpPr>
        <p:spPr>
          <a:xfrm>
            <a:off x="918878" y="5143500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Prepared by: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Ahmad El-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Sadek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 Mohamed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Last Update: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" pitchFamily="2" charset="0"/>
                <a:cs typeface="Futura Medium" panose="020B0602020204020303" pitchFamily="34" charset="-79"/>
              </a:rPr>
              <a:t> March 31st, 2022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 descr="Dumbbells">
                <a:extLst>
                  <a:ext uri="{FF2B5EF4-FFF2-40B4-BE49-F238E27FC236}">
                    <a16:creationId xmlns:a16="http://schemas.microsoft.com/office/drawing/2014/main" id="{629CD305-0815-18D2-C836-CDB4607F0B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9180658" y="632171"/>
              <a:ext cx="1669413" cy="758824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669413" cy="758824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310" ay="449603" az="823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97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 descr="Dumbbells">
                <a:extLst>
                  <a:ext uri="{FF2B5EF4-FFF2-40B4-BE49-F238E27FC236}">
                    <a16:creationId xmlns:a16="http://schemas.microsoft.com/office/drawing/2014/main" id="{629CD305-0815-18D2-C836-CDB4607F0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9180658" y="632171"/>
                <a:ext cx="1669413" cy="75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 descr="Water Bottle">
                <a:extLst>
                  <a:ext uri="{FF2B5EF4-FFF2-40B4-BE49-F238E27FC236}">
                    <a16:creationId xmlns:a16="http://schemas.microsoft.com/office/drawing/2014/main" id="{46A264F8-5A32-AB30-0AB4-DA2501922A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41170" y="3051235"/>
              <a:ext cx="935820" cy="232690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35820" cy="2326904"/>
                    </a:xfrm>
                    <a:prstGeom prst="rect">
                      <a:avLst/>
                    </a:prstGeom>
                  </am3d:spPr>
                  <am3d:camera>
                    <am3d:pos x="0" y="0" z="52832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2495" d="1000000"/>
                    <am3d:preTrans dx="3" dy="-18000000" dz="-6"/>
                    <am3d:scale>
                      <am3d:sx n="1000000" d="1000000"/>
                      <am3d:sy n="1000000" d="1000000"/>
                      <am3d:sz n="1000000" d="1000000"/>
                    </am3d:scale>
                    <am3d:rot ax="6508710" ay="-2911647" az="-684223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05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 descr="Water Bottle">
                <a:extLst>
                  <a:ext uri="{FF2B5EF4-FFF2-40B4-BE49-F238E27FC236}">
                    <a16:creationId xmlns:a16="http://schemas.microsoft.com/office/drawing/2014/main" id="{46A264F8-5A32-AB30-0AB4-DA2501922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1170" y="3051235"/>
                <a:ext cx="935820" cy="2326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DBF71140-DCE9-005D-CE9F-21134599AE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7648275">
              <a:off x="-1724485" y="3469901"/>
              <a:ext cx="1115269" cy="1812312"/>
            </p:xfrm>
            <a:graphic>
              <a:graphicData uri="http://schemas.microsoft.com/office/drawing/2017/model3d">
                <am3d:model3d r:embed="rId8">
                  <am3d:spPr>
                    <a:xfrm rot="17648275">
                      <a:off x="0" y="0"/>
                      <a:ext cx="1115269" cy="1812312"/>
                    </a:xfrm>
                    <a:prstGeom prst="rect">
                      <a:avLst/>
                    </a:prstGeom>
                  </am3d:spPr>
                  <am3d:camera>
                    <am3d:pos x="0" y="0" z="58065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52" d="1000000"/>
                    <am3d:preTrans dx="-1776591" dy="-7941959" dz="2276195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278" ay="1155944" az="238586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30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DBF71140-DCE9-005D-CE9F-21134599A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7648275">
                <a:off x="-1724485" y="3469901"/>
                <a:ext cx="1115269" cy="1812312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72A5D670-2817-D828-A866-EE391FB1A23D}"/>
              </a:ext>
            </a:extLst>
          </p:cNvPr>
          <p:cNvSpPr/>
          <p:nvPr/>
        </p:nvSpPr>
        <p:spPr>
          <a:xfrm>
            <a:off x="-1617523" y="6162261"/>
            <a:ext cx="1942908" cy="1942908"/>
          </a:xfrm>
          <a:prstGeom prst="ellipse">
            <a:avLst/>
          </a:prstGeom>
          <a:solidFill>
            <a:srgbClr val="FFECD9"/>
          </a:solidFill>
          <a:ln>
            <a:noFill/>
          </a:ln>
          <a:effectLst>
            <a:softEdge rad="33056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3AD0D9-B032-3719-939E-F8E6907775BD}"/>
              </a:ext>
            </a:extLst>
          </p:cNvPr>
          <p:cNvSpPr txBox="1"/>
          <p:nvPr/>
        </p:nvSpPr>
        <p:spPr>
          <a:xfrm>
            <a:off x="493977" y="1642464"/>
            <a:ext cx="42544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Urška</a:t>
            </a:r>
            <a:r>
              <a:rPr lang="en-US" sz="14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Sršen</a:t>
            </a:r>
            <a:r>
              <a:rPr lang="en-US" sz="14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and Sando Mur founded </a:t>
            </a:r>
            <a:r>
              <a:rPr lang="en-US" sz="14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Bellabeat</a:t>
            </a:r>
            <a:r>
              <a:rPr lang="en-US" sz="14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, a high-tech company that manufactures health-focused smart products. </a:t>
            </a:r>
            <a:r>
              <a:rPr lang="en-US" sz="14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Sršen</a:t>
            </a:r>
            <a:r>
              <a:rPr lang="en-US" sz="14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used her background as an artist to develop beautifully designed technology that informs and inspires women around the world.</a:t>
            </a:r>
          </a:p>
          <a:p>
            <a:endParaRPr lang="en-US" sz="1400" dirty="0">
              <a:latin typeface="Nunito" pitchFamily="2" charset="0"/>
              <a:cs typeface="Futura Medium" panose="020B06020202040203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Collecting data on activity, sleep, stress, and reproductive health has allowed </a:t>
            </a:r>
            <a:r>
              <a:rPr lang="en-US" sz="14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Bellabeat</a:t>
            </a:r>
            <a:r>
              <a:rPr lang="en-US" sz="14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to empower women with knowledge about their own health and habits. Since it was founded in 2013, </a:t>
            </a:r>
            <a:r>
              <a:rPr lang="en-US" sz="1400" dirty="0" err="1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Bellabeat</a:t>
            </a:r>
            <a:r>
              <a:rPr lang="en-US" sz="1400" dirty="0">
                <a:solidFill>
                  <a:schemeClr val="tx1"/>
                </a:solidFill>
                <a:effectLst/>
                <a:latin typeface="Nunito" pitchFamily="2" charset="0"/>
                <a:cs typeface="Futura Medium" panose="020B0602020204020303" pitchFamily="34" charset="-79"/>
              </a:rPr>
              <a:t> has grown rapidly and quickly positioned itself as a tech-driven wellness company for women.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48F781-1489-EA97-3C8F-6AA545A3A978}"/>
              </a:ext>
            </a:extLst>
          </p:cNvPr>
          <p:cNvGrpSpPr/>
          <p:nvPr/>
        </p:nvGrpSpPr>
        <p:grpSpPr>
          <a:xfrm rot="14885468">
            <a:off x="9186185" y="4517850"/>
            <a:ext cx="2481818" cy="2464765"/>
            <a:chOff x="-772632" y="3697519"/>
            <a:chExt cx="2391128" cy="237469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AA40307-DBE4-DC5A-024D-291058108E82}"/>
                </a:ext>
              </a:extLst>
            </p:cNvPr>
            <p:cNvSpPr/>
            <p:nvPr/>
          </p:nvSpPr>
          <p:spPr>
            <a:xfrm>
              <a:off x="-772632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D4ECBEE-07E8-17E3-2BC5-FC3C231F22E1}"/>
                </a:ext>
              </a:extLst>
            </p:cNvPr>
            <p:cNvSpPr/>
            <p:nvPr/>
          </p:nvSpPr>
          <p:spPr>
            <a:xfrm rot="5400000">
              <a:off x="-772632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08695-2FD5-AE64-AE95-A9DE859F8646}"/>
                </a:ext>
              </a:extLst>
            </p:cNvPr>
            <p:cNvSpPr/>
            <p:nvPr/>
          </p:nvSpPr>
          <p:spPr>
            <a:xfrm rot="2700000">
              <a:off x="-756203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1BD9DD2-0BE5-D778-A03C-A1354562D2D1}"/>
                </a:ext>
              </a:extLst>
            </p:cNvPr>
            <p:cNvSpPr/>
            <p:nvPr/>
          </p:nvSpPr>
          <p:spPr>
            <a:xfrm rot="8100000">
              <a:off x="-756203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154396-3DE5-4833-9602-C6B387541F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00" b="95833" l="10000" r="90000">
                        <a14:foregroundMark x1="72000" y1="46333" x2="74763" y2="48751"/>
                        <a14:foregroundMark x1="73926" y1="58167" x2="71833" y2="59833"/>
                        <a14:foregroundMark x1="71833" y1="59833" x2="70500" y2="58333"/>
                        <a14:foregroundMark x1="44560" y1="10500" x2="49145" y2="7348"/>
                        <a14:foregroundMark x1="43833" y1="11000" x2="44560" y2="10500"/>
                        <a14:foregroundMark x1="51844" y1="95705" x2="52000" y2="95833"/>
                        <a14:foregroundMark x1="44500" y1="89667" x2="51311" y2="95267"/>
                        <a14:foregroundMark x1="53501" y1="89833" x2="53667" y2="89167"/>
                        <a14:foregroundMark x1="53389" y1="90282" x2="53501" y2="89833"/>
                        <a14:foregroundMark x1="53209" y1="91000" x2="53297" y2="90649"/>
                        <a14:foregroundMark x1="53126" y1="91333" x2="53209" y2="91000"/>
                        <a14:foregroundMark x1="51833" y1="96500" x2="51776" y2="96726"/>
                        <a14:foregroundMark x1="52083" y1="95500" x2="51833" y2="96500"/>
                        <a14:backgroundMark x1="77667" y1="48500" x2="76167" y2="58500"/>
                        <a14:backgroundMark x1="76167" y1="58500" x2="79333" y2="63000"/>
                        <a14:backgroundMark x1="79333" y1="52667" x2="82000" y2="55333"/>
                        <a14:backgroundMark x1="51167" y1="5167" x2="54833" y2="11667"/>
                        <a14:backgroundMark x1="43500" y1="11000" x2="43500" y2="11000"/>
                        <a14:backgroundMark x1="43833" y1="10500" x2="43833" y2="10500"/>
                        <a14:backgroundMark x1="51667" y1="96000" x2="54167" y2="89500"/>
                        <a14:backgroundMark x1="52833" y1="95333" x2="52667" y2="94000"/>
                        <a14:backgroundMark x1="52500" y1="95500" x2="52500" y2="95500"/>
                        <a14:backgroundMark x1="52167" y1="96000" x2="52167" y2="96000"/>
                        <a14:backgroundMark x1="52167" y1="95833" x2="52500" y2="95167"/>
                        <a14:backgroundMark x1="51000" y1="96000" x2="52000" y2="95000"/>
                        <a14:backgroundMark x1="51500" y1="96500" x2="51500" y2="96500"/>
                        <a14:backgroundMark x1="52333" y1="97000" x2="52333" y2="97000"/>
                        <a14:backgroundMark x1="51833" y1="96833" x2="51833" y2="96833"/>
                        <a14:backgroundMark x1="52000" y1="96500" x2="52000" y2="96500"/>
                        <a14:backgroundMark x1="52167" y1="96333" x2="52167" y2="96333"/>
                        <a14:backgroundMark x1="52167" y1="96333" x2="52167" y2="96333"/>
                        <a14:backgroundMark x1="53500" y1="91500" x2="53500" y2="91500"/>
                        <a14:backgroundMark x1="53167" y1="92167" x2="53000" y2="92333"/>
                        <a14:backgroundMark x1="52500" y1="92500" x2="52500" y2="92500"/>
                        <a14:backgroundMark x1="52333" y1="92167" x2="52333" y2="92167"/>
                        <a14:backgroundMark x1="53000" y1="92000" x2="53000" y2="92000"/>
                        <a14:backgroundMark x1="52833" y1="92833" x2="52667" y2="92833"/>
                        <a14:backgroundMark x1="52500" y1="93000" x2="52500" y2="93000"/>
                        <a14:backgroundMark x1="52500" y1="92833" x2="52667" y2="92500"/>
                        <a14:backgroundMark x1="53167" y1="91833" x2="53167" y2="91667"/>
                        <a14:backgroundMark x1="53333" y1="91333" x2="53333" y2="91333"/>
                        <a14:backgroundMark x1="53333" y1="91167" x2="53500" y2="91000"/>
                        <a14:backgroundMark x1="53500" y1="90667" x2="53667" y2="90667"/>
                        <a14:backgroundMark x1="53667" y1="90500" x2="53833" y2="90167"/>
                        <a14:backgroundMark x1="54000" y1="89833" x2="54000" y2="89833"/>
                        <a14:backgroundMark x1="54167" y1="89500" x2="54167" y2="89333"/>
                        <a14:backgroundMark x1="54333" y1="88833" x2="54333" y2="88833"/>
                        <a14:backgroundMark x1="54333" y1="88833" x2="54000" y2="89167"/>
                        <a14:backgroundMark x1="53833" y1="90000" x2="53667" y2="90167"/>
                        <a14:backgroundMark x1="53500" y1="90333" x2="53333" y2="90667"/>
                        <a14:backgroundMark x1="52833" y1="91333" x2="52833" y2="91833"/>
                        <a14:backgroundMark x1="52833" y1="92000" x2="52833" y2="92000"/>
                        <a14:backgroundMark x1="53167" y1="91000" x2="53167" y2="91000"/>
                        <a14:backgroundMark x1="53667" y1="89667" x2="53667" y2="89667"/>
                        <a14:backgroundMark x1="54000" y1="89333" x2="54000" y2="89333"/>
                        <a14:backgroundMark x1="54000" y1="89333" x2="54000" y2="89333"/>
                        <a14:backgroundMark x1="54000" y1="89333" x2="54000" y2="89333"/>
                        <a14:backgroundMark x1="54000" y1="89167" x2="54000" y2="89167"/>
                        <a14:backgroundMark x1="53833" y1="89333" x2="53833" y2="89500"/>
                        <a14:backgroundMark x1="53167" y1="90667" x2="53167" y2="90667"/>
                        <a14:backgroundMark x1="53000" y1="90833" x2="53000" y2="90833"/>
                        <a14:backgroundMark x1="51500" y1="95333" x2="51500" y2="95333"/>
                        <a14:backgroundMark x1="51167" y1="95667" x2="51167" y2="95667"/>
                        <a14:backgroundMark x1="52500" y1="92333" x2="52500" y2="92167"/>
                        <a14:backgroundMark x1="53500" y1="89667" x2="53500" y2="89667"/>
                        <a14:backgroundMark x1="53500" y1="89667" x2="53500" y2="89667"/>
                        <a14:backgroundMark x1="53333" y1="90167" x2="53333" y2="90167"/>
                        <a14:backgroundMark x1="53333" y1="90667" x2="53333" y2="90667"/>
                        <a14:backgroundMark x1="53333" y1="90667" x2="53333" y2="90667"/>
                        <a14:backgroundMark x1="51333" y1="95167" x2="51333" y2="95167"/>
                        <a14:backgroundMark x1="43833" y1="47500" x2="43833" y2="4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8064">
            <a:off x="9811821" y="6196887"/>
            <a:ext cx="1089752" cy="1089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27D2EC-3A81-4E26-A269-0E0104FAA9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" b="95167" l="167" r="97667">
                        <a14:foregroundMark x1="82000" y1="10833" x2="97833" y2="333"/>
                        <a14:foregroundMark x1="1274" y1="93120" x2="1029" y2="93341"/>
                        <a14:foregroundMark x1="1849" y1="92601" x2="1380" y2="93024"/>
                        <a14:foregroundMark x1="6883" y1="88062" x2="4321" y2="90372"/>
                        <a14:foregroundMark x1="8246" y1="86833" x2="7251" y2="87730"/>
                        <a14:foregroundMark x1="10833" y1="84500" x2="8246" y2="86833"/>
                        <a14:foregroundMark x1="549" y1="94020" x2="167" y2="95167"/>
                        <a14:foregroundMark x1="37500" y1="32000" x2="64541" y2="25936"/>
                        <a14:backgroundMark x1="36000" y1="31667" x2="37925" y2="31239"/>
                        <a14:backgroundMark x1="3500" y1="89500" x2="500" y2="91167"/>
                        <a14:backgroundMark x1="833" y1="92167" x2="667" y2="92167"/>
                        <a14:backgroundMark x1="833" y1="92500" x2="667" y2="92667"/>
                        <a14:backgroundMark x1="6833" y1="86833" x2="6833" y2="86833"/>
                        <a14:backgroundMark x1="6667" y1="87000" x2="6167" y2="87167"/>
                        <a14:backgroundMark x1="500" y1="93000" x2="0" y2="93667"/>
                        <a14:backgroundMark x1="18833" y1="88833" x2="19500" y2="88667"/>
                        <a14:backgroundMark x1="86167" y1="5500" x2="94000" y2="167"/>
                        <a14:backgroundMark x1="94000" y1="167" x2="94000" y2="167"/>
                        <a14:backgroundMark x1="65500" y1="25333" x2="64333" y2="25667"/>
                        <a14:backgroundMark x1="63833" y1="25833" x2="63833" y2="2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1400" y="7308600"/>
            <a:ext cx="1112459" cy="1112459"/>
          </a:xfrm>
          <a:prstGeom prst="rect">
            <a:avLst/>
          </a:prstGeom>
        </p:spPr>
      </p:pic>
      <p:pic>
        <p:nvPicPr>
          <p:cNvPr id="10" name="Picture 9" descr="A close-up of a key chain&#10;&#10;Description automatically generated with medium confidence">
            <a:extLst>
              <a:ext uri="{FF2B5EF4-FFF2-40B4-BE49-F238E27FC236}">
                <a16:creationId xmlns:a16="http://schemas.microsoft.com/office/drawing/2014/main" id="{4BB00F3E-FA13-40ED-B69D-170178A4CB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67" b="90000" l="10000" r="90000">
                        <a14:foregroundMark x1="37667" y1="61833" x2="44333" y2="50333"/>
                        <a14:foregroundMark x1="45435" y1="44667" x2="45500" y2="44333"/>
                        <a14:foregroundMark x1="44333" y1="50333" x2="45435" y2="44667"/>
                        <a14:foregroundMark x1="53500" y1="44500" x2="55667" y2="48333"/>
                        <a14:foregroundMark x1="68447" y1="667" x2="68667" y2="167"/>
                        <a14:foregroundMark x1="68226" y1="1167" x2="68447" y2="667"/>
                        <a14:foregroundMark x1="68079" y1="1500" x2="68226" y2="1167"/>
                        <a14:foregroundMark x1="67932" y1="1833" x2="68079" y2="1500"/>
                        <a14:foregroundMark x1="67785" y1="2167" x2="67932" y2="1833"/>
                        <a14:foregroundMark x1="67638" y1="2500" x2="67785" y2="2167"/>
                        <a14:foregroundMark x1="67344" y1="3167" x2="67638" y2="2500"/>
                        <a14:foregroundMark x1="67050" y1="3833" x2="67344" y2="3167"/>
                        <a14:foregroundMark x1="63667" y1="11500" x2="67050" y2="3833"/>
                        <a14:foregroundMark x1="46321" y1="40167" x2="32667" y2="167"/>
                        <a14:foregroundMark x1="46833" y1="41667" x2="46321" y2="40167"/>
                        <a14:backgroundMark x1="47500" y1="44667" x2="47500" y2="44667"/>
                        <a14:backgroundMark x1="46833" y1="40167" x2="46833" y2="40167"/>
                        <a14:backgroundMark x1="68833" y1="333" x2="68833" y2="333"/>
                        <a14:backgroundMark x1="68500" y1="1167" x2="68500" y2="1167"/>
                        <a14:backgroundMark x1="68000" y1="2500" x2="68000" y2="2500"/>
                        <a14:backgroundMark x1="67500" y1="3833" x2="67500" y2="3833"/>
                        <a14:backgroundMark x1="67667" y1="3167" x2="67667" y2="3167"/>
                        <a14:backgroundMark x1="68000" y1="2667" x2="68000" y2="2667"/>
                        <a14:backgroundMark x1="67833" y1="2667" x2="67833" y2="2667"/>
                        <a14:backgroundMark x1="68333" y1="2167" x2="68333" y2="2167"/>
                        <a14:backgroundMark x1="68167" y1="1833" x2="68167" y2="1833"/>
                        <a14:backgroundMark x1="68333" y1="1500" x2="68333" y2="1500"/>
                        <a14:backgroundMark x1="68667" y1="1000" x2="68667" y2="1000"/>
                        <a14:backgroundMark x1="68667" y1="667" x2="68667" y2="667"/>
                        <a14:backgroundMark x1="68667" y1="667" x2="68667" y2="667"/>
                        <a14:backgroundMark x1="68000" y1="2167" x2="68000" y2="2167"/>
                        <a14:backgroundMark x1="47000" y1="40667" x2="45000" y2="3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3736">
            <a:off x="10708247" y="4349837"/>
            <a:ext cx="1555819" cy="15558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F36246-6E66-4365-B6EE-CE195908880C}"/>
              </a:ext>
            </a:extLst>
          </p:cNvPr>
          <p:cNvSpPr txBox="1"/>
          <p:nvPr/>
        </p:nvSpPr>
        <p:spPr>
          <a:xfrm>
            <a:off x="493059" y="880327"/>
            <a:ext cx="47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Nunito" pitchFamily="2" charset="0"/>
                <a:ea typeface="Roboto" panose="02000000000000000000" pitchFamily="2" charset="0"/>
                <a:cs typeface="FUTURA MEDIUM" panose="020B0602020204020303" pitchFamily="34" charset="-79"/>
              </a:rPr>
              <a:t>HOW CAN A WELLNESS TECHNOLOGY COMPANY PLAY IT SMART?</a:t>
            </a:r>
            <a:endParaRPr lang="en-US" sz="1400" b="1" dirty="0">
              <a:latin typeface="Nunito" pitchFamily="2" charset="0"/>
              <a:ea typeface="Roboto" panose="02000000000000000000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B0E6D9-948A-0239-80B8-E53DA42B3BA3}"/>
              </a:ext>
            </a:extLst>
          </p:cNvPr>
          <p:cNvGrpSpPr/>
          <p:nvPr/>
        </p:nvGrpSpPr>
        <p:grpSpPr>
          <a:xfrm>
            <a:off x="-2557930" y="-2430359"/>
            <a:ext cx="2923046" cy="2902962"/>
            <a:chOff x="-772632" y="3697519"/>
            <a:chExt cx="2391128" cy="237469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E651CA-58AB-BA52-D3AF-4A592B6EB344}"/>
                </a:ext>
              </a:extLst>
            </p:cNvPr>
            <p:cNvSpPr/>
            <p:nvPr/>
          </p:nvSpPr>
          <p:spPr>
            <a:xfrm>
              <a:off x="-772632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A9D5C6-C553-83DA-D79F-B50CC8CECD50}"/>
                </a:ext>
              </a:extLst>
            </p:cNvPr>
            <p:cNvSpPr/>
            <p:nvPr/>
          </p:nvSpPr>
          <p:spPr>
            <a:xfrm rot="5400000">
              <a:off x="-772632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9C3484-671A-1AB1-4017-C5FA9823C609}"/>
                </a:ext>
              </a:extLst>
            </p:cNvPr>
            <p:cNvSpPr/>
            <p:nvPr/>
          </p:nvSpPr>
          <p:spPr>
            <a:xfrm rot="2700000">
              <a:off x="-756203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4BFBC2A-F479-EC9F-CE75-F159375264B5}"/>
                </a:ext>
              </a:extLst>
            </p:cNvPr>
            <p:cNvSpPr/>
            <p:nvPr/>
          </p:nvSpPr>
          <p:spPr>
            <a:xfrm rot="8100000">
              <a:off x="-756203" y="4746174"/>
              <a:ext cx="2374699" cy="277390"/>
            </a:xfrm>
            <a:prstGeom prst="ellipse">
              <a:avLst/>
            </a:prstGeom>
            <a:solidFill>
              <a:srgbClr val="FE8E77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Dumbbells">
                <a:extLst>
                  <a:ext uri="{FF2B5EF4-FFF2-40B4-BE49-F238E27FC236}">
                    <a16:creationId xmlns:a16="http://schemas.microsoft.com/office/drawing/2014/main" id="{19694526-FE7C-4125-974D-6F0E6C30BF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6427600"/>
                  </p:ext>
                </p:extLst>
              </p:nvPr>
            </p:nvGraphicFramePr>
            <p:xfrm rot="13882957">
              <a:off x="-3335723" y="3107899"/>
              <a:ext cx="1555585" cy="834704"/>
            </p:xfrm>
            <a:graphic>
              <a:graphicData uri="http://schemas.microsoft.com/office/drawing/2017/model3d">
                <am3d:model3d r:embed="rId4">
                  <am3d:spPr>
                    <a:xfrm rot="13882957">
                      <a:off x="0" y="0"/>
                      <a:ext cx="1555585" cy="834704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52778" ay="-2571718" az="23664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897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Dumbbells">
                <a:extLst>
                  <a:ext uri="{FF2B5EF4-FFF2-40B4-BE49-F238E27FC236}">
                    <a16:creationId xmlns:a16="http://schemas.microsoft.com/office/drawing/2014/main" id="{19694526-FE7C-4125-974D-6F0E6C30BF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13882957">
                <a:off x="-3335723" y="3107899"/>
                <a:ext cx="1555585" cy="8347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31 C -0.24722 0.00031 -0.45052 -0.36019 -0.45052 -0.80494 " pathEditMode="relative" rAng="1620000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-402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17 0.00031 C -0.24723 0.00031 -0.45052 -0.36018 -0.45052 -0.80493 " pathEditMode="relative" rAng="1620000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-402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3.08642E-6 C -0.2474 3.08642E-6 -0.4507 -0.3605 -0.4507 -0.80525 " pathEditMode="relative" rAng="16200000" ptsTypes="AA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-402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111E-6 -2.46914E-6 C -0.2474 -2.46914E-6 -0.4507 -0.36049 -0.4507 -0.80524 " pathEditMode="relative" rAng="16200000" ptsTypes="AA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-402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path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-4.5679E-6 C -0.2474 -4.5679E-6 -0.45069 -0.36049 -0.45069 -0.80524 " pathEditMode="relative" rAng="16200000" ptsTypes="AA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-402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8889E-6 -2.34568E-6 C -0.24739 -2.34568E-6 -0.45069 -0.36049 -0.45069 -0.80524 " pathEditMode="relative" rAng="16200000" ptsTypes="AA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-4024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7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800" y="938312"/>
            <a:ext cx="8395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Most of the burnt calories fall between 1000 calories and 3000 calories, more than half of them fall into the 2000 to 2999 category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B3950C1-2FD0-4D67-9C72-4335013F5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2" r="3516"/>
          <a:stretch/>
        </p:blipFill>
        <p:spPr>
          <a:xfrm>
            <a:off x="1868132" y="1461532"/>
            <a:ext cx="5268984" cy="34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0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347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Most of the calories in the category of 4000 or more burnt, while not drastically, are concentrated in Thursdays and Saturdays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757F894-5D2C-465F-B8C6-C2E52FDB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t="4563" r="5084" b="6142"/>
          <a:stretch/>
        </p:blipFill>
        <p:spPr>
          <a:xfrm>
            <a:off x="962167" y="1543769"/>
            <a:ext cx="7219666" cy="30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2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800" y="938312"/>
            <a:ext cx="82523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Sleeping hours were mostly less than 9 hours, more than half of them fall into 7 to 9 hours of sleep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7F6236F-AC88-42BB-B25C-2B56BA92A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64" y="1921238"/>
            <a:ext cx="4715301" cy="2475532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F8105C9-58B0-4F66-8D79-5A8EA494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965" y="1849138"/>
            <a:ext cx="3991970" cy="2619731"/>
          </a:xfrm>
          <a:prstGeom prst="rect">
            <a:avLst/>
          </a:prstGeom>
        </p:spPr>
      </p:pic>
      <p:sp>
        <p:nvSpPr>
          <p:cNvPr id="6" name="Graphic 2" descr="Line arrow: Clockwise curve with solid fill">
            <a:extLst>
              <a:ext uri="{FF2B5EF4-FFF2-40B4-BE49-F238E27FC236}">
                <a16:creationId xmlns:a16="http://schemas.microsoft.com/office/drawing/2014/main" id="{11A4F6E9-87D7-415B-A83B-CA65813539FF}"/>
              </a:ext>
            </a:extLst>
          </p:cNvPr>
          <p:cNvSpPr/>
          <p:nvPr/>
        </p:nvSpPr>
        <p:spPr>
          <a:xfrm rot="6949270" flipH="1">
            <a:off x="1627133" y="3075370"/>
            <a:ext cx="399367" cy="510108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7" name="Graphic 2" descr="Line arrow: Clockwise curve with solid fill">
            <a:extLst>
              <a:ext uri="{FF2B5EF4-FFF2-40B4-BE49-F238E27FC236}">
                <a16:creationId xmlns:a16="http://schemas.microsoft.com/office/drawing/2014/main" id="{EF81FAA2-25EA-48FD-951C-4A033CC1F5D6}"/>
              </a:ext>
            </a:extLst>
          </p:cNvPr>
          <p:cNvSpPr/>
          <p:nvPr/>
        </p:nvSpPr>
        <p:spPr>
          <a:xfrm rot="12490308">
            <a:off x="2594266" y="2741660"/>
            <a:ext cx="399367" cy="510108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2" descr="Line arrow: Clockwise curve with solid fill">
            <a:extLst>
              <a:ext uri="{FF2B5EF4-FFF2-40B4-BE49-F238E27FC236}">
                <a16:creationId xmlns:a16="http://schemas.microsoft.com/office/drawing/2014/main" id="{67B9D4D2-6806-47E3-90E3-C990D8064D1E}"/>
              </a:ext>
            </a:extLst>
          </p:cNvPr>
          <p:cNvSpPr/>
          <p:nvPr/>
        </p:nvSpPr>
        <p:spPr>
          <a:xfrm rot="14160319">
            <a:off x="6111049" y="2201537"/>
            <a:ext cx="399367" cy="510108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98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122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Users tend to stay in bed before getting into sleep mostly for less than 70 minutes, with a mean of 39.3 minutes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BBBF997-CE81-4673-99C9-D897B290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300" y="1395395"/>
            <a:ext cx="5711399" cy="37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3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800" y="938312"/>
            <a:ext cx="8498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Users tend to sleep the least amount of hours on Tuesdays, followed by Fridays and Thursdays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4F22868-9E3A-47D7-963C-594899A26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" t="5310" r="3285" b="6503"/>
          <a:stretch/>
        </p:blipFill>
        <p:spPr>
          <a:xfrm>
            <a:off x="1596785" y="1473960"/>
            <a:ext cx="6209731" cy="30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800" y="938312"/>
            <a:ext cx="8491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Wednesdays are more comfortable in the amount of hours slept, and takes the first spot for sleep levels of 7 to 9 hours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F024944-A90C-4E0F-8EDE-850690B8F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50" y="1370836"/>
            <a:ext cx="6692900" cy="35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0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57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Users tend to sleep more than 9 hours on the weekends, as Sundays take the lead, followed by Saturdays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9B5008E-F1CA-4870-A635-2F11EDD7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5" t="5292" r="2817" b="4573"/>
          <a:stretch/>
        </p:blipFill>
        <p:spPr>
          <a:xfrm>
            <a:off x="1473961" y="1508077"/>
            <a:ext cx="6523630" cy="323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238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I can see a pattern of more minutes spent in bed with no sleep on the weekends (more insomnia on the weekends)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586CD4-D8BC-473D-8EE3-126720606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7" r="6427" b="5646"/>
          <a:stretch/>
        </p:blipFill>
        <p:spPr>
          <a:xfrm>
            <a:off x="1260152" y="1568676"/>
            <a:ext cx="6623696" cy="33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6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800" y="938312"/>
            <a:ext cx="82796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I Here I can see a negative relationship between Total Distance and Sleep Level, as Sleep Levels (durations of sleep) decrease when the Total Distances increase, this is merely a correlation and doesn't imply causation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A5B8E92-654C-4C01-8DE1-0A47468793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7" r="1486" b="5894"/>
          <a:stretch/>
        </p:blipFill>
        <p:spPr>
          <a:xfrm>
            <a:off x="1485026" y="1718328"/>
            <a:ext cx="6678923" cy="31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8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800" y="938312"/>
            <a:ext cx="82591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I can see an overall pattern of increased very active speed values when sleep levels are 9 hours of sleep or more (median in 9 hours or more of sleep is 1.33 m/s compared to 1.14 m/s in 7 hours or less, and 1.17 m/s in 7 to 9 hours)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2A2E2BD-F1E2-47D4-A0A3-45051C651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7"/>
          <a:stretch/>
        </p:blipFill>
        <p:spPr>
          <a:xfrm>
            <a:off x="1331416" y="1792984"/>
            <a:ext cx="6604000" cy="32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3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Water Bottle">
                <a:extLst>
                  <a:ext uri="{FF2B5EF4-FFF2-40B4-BE49-F238E27FC236}">
                    <a16:creationId xmlns:a16="http://schemas.microsoft.com/office/drawing/2014/main" id="{E4A8E449-0639-5459-26B0-5651E22E3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9640060"/>
                  </p:ext>
                </p:extLst>
              </p:nvPr>
            </p:nvGraphicFramePr>
            <p:xfrm rot="19662158">
              <a:off x="8449590" y="2362860"/>
              <a:ext cx="931757" cy="2357917"/>
            </p:xfrm>
            <a:graphic>
              <a:graphicData uri="http://schemas.microsoft.com/office/drawing/2017/model3d">
                <am3d:model3d r:embed="rId4">
                  <am3d:spPr>
                    <a:xfrm rot="19662158">
                      <a:off x="0" y="0"/>
                      <a:ext cx="931757" cy="2357917"/>
                    </a:xfrm>
                    <a:prstGeom prst="rect">
                      <a:avLst/>
                    </a:prstGeom>
                  </am3d:spPr>
                  <am3d:camera>
                    <am3d:pos x="0" y="0" z="52832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2495" d="1000000"/>
                    <am3d:preTrans dx="3" dy="-18000000" dz="-6"/>
                    <am3d:scale>
                      <am3d:sx n="1000000" d="1000000"/>
                      <am3d:sy n="1000000" d="1000000"/>
                      <am3d:sz n="1000000" d="1000000"/>
                    </am3d:scale>
                    <am3d:rot ax="1894687" ay="919051" az="5533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051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Water Bottle">
                <a:extLst>
                  <a:ext uri="{FF2B5EF4-FFF2-40B4-BE49-F238E27FC236}">
                    <a16:creationId xmlns:a16="http://schemas.microsoft.com/office/drawing/2014/main" id="{E4A8E449-0639-5459-26B0-5651E22E3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662158">
                <a:off x="8449590" y="2362860"/>
                <a:ext cx="931757" cy="2357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Dumbbells">
                <a:extLst>
                  <a:ext uri="{FF2B5EF4-FFF2-40B4-BE49-F238E27FC236}">
                    <a16:creationId xmlns:a16="http://schemas.microsoft.com/office/drawing/2014/main" id="{EB423A52-C88D-7845-E68F-30ED95A660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930910">
              <a:off x="7930087" y="581582"/>
              <a:ext cx="1669412" cy="860001"/>
            </p:xfrm>
            <a:graphic>
              <a:graphicData uri="http://schemas.microsoft.com/office/drawing/2017/model3d">
                <am3d:model3d r:embed="rId6">
                  <am3d:spPr>
                    <a:xfrm rot="2930910">
                      <a:off x="0" y="0"/>
                      <a:ext cx="1669412" cy="860001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238475" ay="669734" az="-50348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970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Dumbbells">
                <a:extLst>
                  <a:ext uri="{FF2B5EF4-FFF2-40B4-BE49-F238E27FC236}">
                    <a16:creationId xmlns:a16="http://schemas.microsoft.com/office/drawing/2014/main" id="{EB423A52-C88D-7845-E68F-30ED95A660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930910">
                <a:off x="7930087" y="581582"/>
                <a:ext cx="1669412" cy="860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Dumbbells">
                <a:extLst>
                  <a:ext uri="{FF2B5EF4-FFF2-40B4-BE49-F238E27FC236}">
                    <a16:creationId xmlns:a16="http://schemas.microsoft.com/office/drawing/2014/main" id="{DFFD406A-1C09-FF61-2EAB-6505FB74A1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3519952"/>
                  </p:ext>
                </p:extLst>
              </p:nvPr>
            </p:nvGraphicFramePr>
            <p:xfrm rot="19634845">
              <a:off x="-590039" y="1848895"/>
              <a:ext cx="1555585" cy="834704"/>
            </p:xfrm>
            <a:graphic>
              <a:graphicData uri="http://schemas.microsoft.com/office/drawing/2017/model3d">
                <am3d:model3d r:embed="rId6">
                  <am3d:spPr>
                    <a:xfrm rot="19634845">
                      <a:off x="0" y="0"/>
                      <a:ext cx="1555585" cy="834704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52778" ay="-2571718" az="23664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97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Dumbbells">
                <a:extLst>
                  <a:ext uri="{FF2B5EF4-FFF2-40B4-BE49-F238E27FC236}">
                    <a16:creationId xmlns:a16="http://schemas.microsoft.com/office/drawing/2014/main" id="{DFFD406A-1C09-FF61-2EAB-6505FB74A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9634845">
                <a:off x="-590039" y="1848895"/>
                <a:ext cx="1555585" cy="83470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Rounded Rectangle 36">
            <a:hlinkClick r:id="rId9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633C96D-FC0A-8B0D-212F-7971A3DF2E61}"/>
              </a:ext>
            </a:extLst>
          </p:cNvPr>
          <p:cNvSpPr/>
          <p:nvPr/>
        </p:nvSpPr>
        <p:spPr>
          <a:xfrm>
            <a:off x="2460506" y="1555019"/>
            <a:ext cx="1871939" cy="728942"/>
          </a:xfrm>
          <a:prstGeom prst="roundRect">
            <a:avLst/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sz="1200" b="1" dirty="0">
                <a:latin typeface="Nunito" pitchFamily="2" charset="0"/>
                <a:cs typeface="Futura Medium" panose="020B0602020204020303" pitchFamily="34" charset="-79"/>
              </a:rPr>
              <a:t>GOALS OF THIS PRESENTATION</a:t>
            </a:r>
          </a:p>
        </p:txBody>
      </p:sp>
      <p:sp>
        <p:nvSpPr>
          <p:cNvPr id="38" name="Rounded Rectangle 37">
            <a:hlinkClick r:id="rId10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413DC77-6E4E-9F4E-9588-80D8A73BE8DD}"/>
              </a:ext>
            </a:extLst>
          </p:cNvPr>
          <p:cNvSpPr/>
          <p:nvPr/>
        </p:nvSpPr>
        <p:spPr>
          <a:xfrm>
            <a:off x="4572000" y="2031269"/>
            <a:ext cx="1871939" cy="728942"/>
          </a:xfrm>
          <a:prstGeom prst="roundRect">
            <a:avLst/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sz="1200" b="1" dirty="0">
                <a:latin typeface="Nunito" pitchFamily="2" charset="0"/>
                <a:cs typeface="Futura Medium" panose="020B0602020204020303" pitchFamily="34" charset="-79"/>
              </a:rPr>
              <a:t>KEY</a:t>
            </a:r>
            <a:r>
              <a:rPr lang="en-EG" sz="1600" dirty="0">
                <a:latin typeface="Nunito" pitchFamily="2" charset="0"/>
                <a:cs typeface="Futura Medium" panose="020B0602020204020303" pitchFamily="34" charset="-79"/>
              </a:rPr>
              <a:t> </a:t>
            </a:r>
            <a:r>
              <a:rPr lang="en-EG" sz="1200" b="1" dirty="0">
                <a:latin typeface="Nunito" pitchFamily="2" charset="0"/>
                <a:cs typeface="Futura Medium" panose="020B0602020204020303" pitchFamily="34" charset="-79"/>
              </a:rPr>
              <a:t>TAKEAWAYS</a:t>
            </a:r>
          </a:p>
        </p:txBody>
      </p:sp>
      <p:sp>
        <p:nvSpPr>
          <p:cNvPr id="39" name="Rounded Rectangle 38">
            <a:hlinkClick r:id="rId11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DD976FD-302C-8A3B-6F1F-E4582257F857}"/>
              </a:ext>
            </a:extLst>
          </p:cNvPr>
          <p:cNvSpPr/>
          <p:nvPr/>
        </p:nvSpPr>
        <p:spPr>
          <a:xfrm>
            <a:off x="4571807" y="2967649"/>
            <a:ext cx="1871939" cy="736281"/>
          </a:xfrm>
          <a:prstGeom prst="roundRect">
            <a:avLst/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sz="1200" b="1" dirty="0">
                <a:latin typeface="Nunito" pitchFamily="2" charset="0"/>
                <a:cs typeface="Futura Medium" panose="020B0602020204020303" pitchFamily="34" charset="-79"/>
              </a:rPr>
              <a:t>RECOMMENDATIONS</a:t>
            </a:r>
            <a:r>
              <a:rPr lang="en-US" sz="1200" b="1" dirty="0">
                <a:latin typeface="Nunito" pitchFamily="2" charset="0"/>
                <a:cs typeface="Futura Medium" panose="020B0602020204020303" pitchFamily="34" charset="-79"/>
              </a:rPr>
              <a:t> AND NEXT STEPS</a:t>
            </a:r>
            <a:endParaRPr lang="en-EG" sz="12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D7FFE58-E37A-8F16-23F3-AB5949503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6581607"/>
                  </p:ext>
                </p:extLst>
              </p:nvPr>
            </p:nvGraphicFramePr>
            <p:xfrm rot="511492">
              <a:off x="225376" y="3144125"/>
              <a:ext cx="1179729" cy="1225545"/>
            </p:xfrm>
            <a:graphic>
              <a:graphicData uri="http://schemas.microsoft.com/office/drawing/2017/model3d">
                <am3d:model3d r:embed="rId12">
                  <am3d:spPr>
                    <a:xfrm rot="511492">
                      <a:off x="0" y="0"/>
                      <a:ext cx="1179729" cy="1225545"/>
                    </a:xfrm>
                    <a:prstGeom prst="rect">
                      <a:avLst/>
                    </a:prstGeom>
                  </am3d:spPr>
                  <am3d:camera>
                    <am3d:pos x="0" y="0" z="58065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52" d="1000000"/>
                    <am3d:preTrans dx="-1776591" dy="-7941959" dz="2276195"/>
                    <am3d:scale>
                      <am3d:sx n="1000000" d="1000000"/>
                      <am3d:sy n="1000000" d="1000000"/>
                      <am3d:sz n="1000000" d="1000000"/>
                    </am3d:scale>
                    <am3d:rot ax="3061031" ay="1004962" az="117600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634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D7FFE58-E37A-8F16-23F3-AB5949503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11492">
                <a:off x="225376" y="3144125"/>
                <a:ext cx="1179729" cy="122554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le 11">
            <a:hlinkClick r:id="rId1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75D49B6-AFC8-7702-F709-62CD11D55BD3}"/>
              </a:ext>
            </a:extLst>
          </p:cNvPr>
          <p:cNvSpPr/>
          <p:nvPr/>
        </p:nvSpPr>
        <p:spPr>
          <a:xfrm>
            <a:off x="2460506" y="2495069"/>
            <a:ext cx="1871939" cy="728942"/>
          </a:xfrm>
          <a:prstGeom prst="roundRect">
            <a:avLst/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dirty="0">
                <a:latin typeface="Nunito" pitchFamily="2" charset="0"/>
                <a:cs typeface="Futura Medium" panose="020B0602020204020303" pitchFamily="34" charset="-79"/>
              </a:rPr>
              <a:t>GUIDING HYPOTHESIS</a:t>
            </a:r>
            <a:endParaRPr lang="en-EG" sz="12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E239C9-57D1-ACE3-4EC8-C93E90F6B62B}"/>
              </a:ext>
            </a:extLst>
          </p:cNvPr>
          <p:cNvSpPr/>
          <p:nvPr/>
        </p:nvSpPr>
        <p:spPr>
          <a:xfrm rot="10968259">
            <a:off x="9629445" y="6004202"/>
            <a:ext cx="1420428" cy="14204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D5C280-B92F-6F6F-31B1-99F5B449D5C4}"/>
              </a:ext>
            </a:extLst>
          </p:cNvPr>
          <p:cNvSpPr/>
          <p:nvPr/>
        </p:nvSpPr>
        <p:spPr>
          <a:xfrm rot="10968259">
            <a:off x="10721085" y="7269686"/>
            <a:ext cx="1420428" cy="1420428"/>
          </a:xfrm>
          <a:prstGeom prst="ellipse">
            <a:avLst/>
          </a:prstGeom>
          <a:solidFill>
            <a:srgbClr val="D6B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2A0A25-A1CF-77B6-1EEF-E79BEF494875}"/>
              </a:ext>
            </a:extLst>
          </p:cNvPr>
          <p:cNvSpPr/>
          <p:nvPr/>
        </p:nvSpPr>
        <p:spPr>
          <a:xfrm rot="10968259">
            <a:off x="10641419" y="4670720"/>
            <a:ext cx="1420428" cy="1420428"/>
          </a:xfrm>
          <a:prstGeom prst="ellipse">
            <a:avLst/>
          </a:prstGeom>
          <a:solidFill>
            <a:srgbClr val="FFE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C2C48-B21B-7A4B-C841-CB1FCC839D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500" b="95833" l="10000" r="90000">
                        <a14:foregroundMark x1="72000" y1="46333" x2="74763" y2="48751"/>
                        <a14:foregroundMark x1="73926" y1="58167" x2="71833" y2="59833"/>
                        <a14:foregroundMark x1="71833" y1="59833" x2="70500" y2="58333"/>
                        <a14:foregroundMark x1="44560" y1="10500" x2="49145" y2="7348"/>
                        <a14:foregroundMark x1="43833" y1="11000" x2="44560" y2="10500"/>
                        <a14:foregroundMark x1="51844" y1="95705" x2="52000" y2="95833"/>
                        <a14:foregroundMark x1="44500" y1="89667" x2="51311" y2="95267"/>
                        <a14:foregroundMark x1="53501" y1="89833" x2="53667" y2="89167"/>
                        <a14:foregroundMark x1="53389" y1="90282" x2="53501" y2="89833"/>
                        <a14:foregroundMark x1="53209" y1="91000" x2="53297" y2="90649"/>
                        <a14:foregroundMark x1="53126" y1="91333" x2="53209" y2="91000"/>
                        <a14:foregroundMark x1="51833" y1="96500" x2="51776" y2="96726"/>
                        <a14:foregroundMark x1="52083" y1="95500" x2="51833" y2="96500"/>
                        <a14:backgroundMark x1="77667" y1="48500" x2="76167" y2="58500"/>
                        <a14:backgroundMark x1="76167" y1="58500" x2="79333" y2="63000"/>
                        <a14:backgroundMark x1="79333" y1="52667" x2="82000" y2="55333"/>
                        <a14:backgroundMark x1="51167" y1="5167" x2="54833" y2="11667"/>
                        <a14:backgroundMark x1="43500" y1="11000" x2="43500" y2="11000"/>
                        <a14:backgroundMark x1="43833" y1="10500" x2="43833" y2="10500"/>
                        <a14:backgroundMark x1="51667" y1="96000" x2="54167" y2="89500"/>
                        <a14:backgroundMark x1="52833" y1="95333" x2="52667" y2="94000"/>
                        <a14:backgroundMark x1="52500" y1="95500" x2="52500" y2="95500"/>
                        <a14:backgroundMark x1="52167" y1="96000" x2="52167" y2="96000"/>
                        <a14:backgroundMark x1="52167" y1="95833" x2="52500" y2="95167"/>
                        <a14:backgroundMark x1="51000" y1="96000" x2="52000" y2="95000"/>
                        <a14:backgroundMark x1="51500" y1="96500" x2="51500" y2="96500"/>
                        <a14:backgroundMark x1="52333" y1="97000" x2="52333" y2="97000"/>
                        <a14:backgroundMark x1="51833" y1="96833" x2="51833" y2="96833"/>
                        <a14:backgroundMark x1="52000" y1="96500" x2="52000" y2="96500"/>
                        <a14:backgroundMark x1="52167" y1="96333" x2="52167" y2="96333"/>
                        <a14:backgroundMark x1="52167" y1="96333" x2="52167" y2="96333"/>
                        <a14:backgroundMark x1="53500" y1="91500" x2="53500" y2="91500"/>
                        <a14:backgroundMark x1="53167" y1="92167" x2="53000" y2="92333"/>
                        <a14:backgroundMark x1="52500" y1="92500" x2="52500" y2="92500"/>
                        <a14:backgroundMark x1="52333" y1="92167" x2="52333" y2="92167"/>
                        <a14:backgroundMark x1="53000" y1="92000" x2="53000" y2="92000"/>
                        <a14:backgroundMark x1="52833" y1="92833" x2="52667" y2="92833"/>
                        <a14:backgroundMark x1="52500" y1="93000" x2="52500" y2="93000"/>
                        <a14:backgroundMark x1="52500" y1="92833" x2="52667" y2="92500"/>
                        <a14:backgroundMark x1="53167" y1="91833" x2="53167" y2="91667"/>
                        <a14:backgroundMark x1="53333" y1="91333" x2="53333" y2="91333"/>
                        <a14:backgroundMark x1="53333" y1="91167" x2="53500" y2="91000"/>
                        <a14:backgroundMark x1="53500" y1="90667" x2="53667" y2="90667"/>
                        <a14:backgroundMark x1="53667" y1="90500" x2="53833" y2="90167"/>
                        <a14:backgroundMark x1="54000" y1="89833" x2="54000" y2="89833"/>
                        <a14:backgroundMark x1="54167" y1="89500" x2="54167" y2="89333"/>
                        <a14:backgroundMark x1="54333" y1="88833" x2="54333" y2="88833"/>
                        <a14:backgroundMark x1="54333" y1="88833" x2="54000" y2="89167"/>
                        <a14:backgroundMark x1="53833" y1="90000" x2="53667" y2="90167"/>
                        <a14:backgroundMark x1="53500" y1="90333" x2="53333" y2="90667"/>
                        <a14:backgroundMark x1="52833" y1="91333" x2="52833" y2="91833"/>
                        <a14:backgroundMark x1="52833" y1="92000" x2="52833" y2="92000"/>
                        <a14:backgroundMark x1="53167" y1="91000" x2="53167" y2="91000"/>
                        <a14:backgroundMark x1="53667" y1="89667" x2="53667" y2="89667"/>
                        <a14:backgroundMark x1="54000" y1="89333" x2="54000" y2="89333"/>
                        <a14:backgroundMark x1="54000" y1="89333" x2="54000" y2="89333"/>
                        <a14:backgroundMark x1="54000" y1="89333" x2="54000" y2="89333"/>
                        <a14:backgroundMark x1="54000" y1="89167" x2="54000" y2="89167"/>
                        <a14:backgroundMark x1="53833" y1="89333" x2="53833" y2="89500"/>
                        <a14:backgroundMark x1="53167" y1="90667" x2="53167" y2="90667"/>
                        <a14:backgroundMark x1="53000" y1="90833" x2="53000" y2="90833"/>
                        <a14:backgroundMark x1="51500" y1="95333" x2="51500" y2="95333"/>
                        <a14:backgroundMark x1="51167" y1="95667" x2="51167" y2="95667"/>
                        <a14:backgroundMark x1="52500" y1="92333" x2="52500" y2="92167"/>
                        <a14:backgroundMark x1="53500" y1="89667" x2="53500" y2="89667"/>
                        <a14:backgroundMark x1="53500" y1="89667" x2="53500" y2="89667"/>
                        <a14:backgroundMark x1="53333" y1="90167" x2="53333" y2="90167"/>
                        <a14:backgroundMark x1="53333" y1="90667" x2="53333" y2="90667"/>
                        <a14:backgroundMark x1="53333" y1="90667" x2="53333" y2="90667"/>
                        <a14:backgroundMark x1="51333" y1="95167" x2="51333" y2="95167"/>
                        <a14:backgroundMark x1="43833" y1="47500" x2="43833" y2="4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916323">
            <a:off x="9811821" y="6196887"/>
            <a:ext cx="1089752" cy="1089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3DD6A-83F8-6E31-7D79-556BE1221C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67" b="95167" l="167" r="97667">
                        <a14:foregroundMark x1="82000" y1="10833" x2="97833" y2="333"/>
                        <a14:foregroundMark x1="1274" y1="93120" x2="1029" y2="93341"/>
                        <a14:foregroundMark x1="1849" y1="92601" x2="1380" y2="93024"/>
                        <a14:foregroundMark x1="6883" y1="88062" x2="4321" y2="90372"/>
                        <a14:foregroundMark x1="8246" y1="86833" x2="7251" y2="87730"/>
                        <a14:foregroundMark x1="10833" y1="84500" x2="8246" y2="86833"/>
                        <a14:foregroundMark x1="549" y1="94020" x2="167" y2="95167"/>
                        <a14:foregroundMark x1="37500" y1="32000" x2="64541" y2="25936"/>
                        <a14:backgroundMark x1="36000" y1="31667" x2="37925" y2="31239"/>
                        <a14:backgroundMark x1="3500" y1="89500" x2="500" y2="91167"/>
                        <a14:backgroundMark x1="833" y1="92167" x2="667" y2="92167"/>
                        <a14:backgroundMark x1="833" y1="92500" x2="667" y2="92667"/>
                        <a14:backgroundMark x1="6833" y1="86833" x2="6833" y2="86833"/>
                        <a14:backgroundMark x1="6667" y1="87000" x2="6167" y2="87167"/>
                        <a14:backgroundMark x1="500" y1="93000" x2="0" y2="93667"/>
                        <a14:backgroundMark x1="18833" y1="88833" x2="19500" y2="88667"/>
                        <a14:backgroundMark x1="86167" y1="5500" x2="94000" y2="167"/>
                        <a14:backgroundMark x1="94000" y1="167" x2="94000" y2="167"/>
                        <a14:backgroundMark x1="65500" y1="25333" x2="64333" y2="25667"/>
                        <a14:backgroundMark x1="63833" y1="25833" x2="63833" y2="2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968259">
            <a:off x="10901400" y="7308600"/>
            <a:ext cx="1112459" cy="1112459"/>
          </a:xfrm>
          <a:prstGeom prst="rect">
            <a:avLst/>
          </a:prstGeom>
        </p:spPr>
      </p:pic>
      <p:pic>
        <p:nvPicPr>
          <p:cNvPr id="8" name="Picture 7" descr="A close-up of a key chain&#10;&#10;Description automatically generated with medium confidence">
            <a:extLst>
              <a:ext uri="{FF2B5EF4-FFF2-40B4-BE49-F238E27FC236}">
                <a16:creationId xmlns:a16="http://schemas.microsoft.com/office/drawing/2014/main" id="{7346BCF2-1549-9948-1E13-F3EB36C392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7" b="90000" l="10000" r="90000">
                        <a14:foregroundMark x1="37667" y1="61833" x2="44333" y2="50333"/>
                        <a14:foregroundMark x1="45435" y1="44667" x2="45500" y2="44333"/>
                        <a14:foregroundMark x1="44333" y1="50333" x2="45435" y2="44667"/>
                        <a14:foregroundMark x1="53500" y1="44500" x2="55667" y2="48333"/>
                        <a14:foregroundMark x1="68447" y1="667" x2="68667" y2="167"/>
                        <a14:foregroundMark x1="68226" y1="1167" x2="68447" y2="667"/>
                        <a14:foregroundMark x1="68079" y1="1500" x2="68226" y2="1167"/>
                        <a14:foregroundMark x1="67932" y1="1833" x2="68079" y2="1500"/>
                        <a14:foregroundMark x1="67785" y1="2167" x2="67932" y2="1833"/>
                        <a14:foregroundMark x1="67638" y1="2500" x2="67785" y2="2167"/>
                        <a14:foregroundMark x1="67344" y1="3167" x2="67638" y2="2500"/>
                        <a14:foregroundMark x1="67050" y1="3833" x2="67344" y2="3167"/>
                        <a14:foregroundMark x1="63667" y1="11500" x2="67050" y2="3833"/>
                        <a14:foregroundMark x1="46321" y1="40167" x2="32667" y2="167"/>
                        <a14:foregroundMark x1="46833" y1="41667" x2="46321" y2="40167"/>
                        <a14:backgroundMark x1="47500" y1="44667" x2="47500" y2="44667"/>
                        <a14:backgroundMark x1="46833" y1="40167" x2="46833" y2="40167"/>
                        <a14:backgroundMark x1="68833" y1="333" x2="68833" y2="333"/>
                        <a14:backgroundMark x1="68500" y1="1167" x2="68500" y2="1167"/>
                        <a14:backgroundMark x1="68000" y1="2500" x2="68000" y2="2500"/>
                        <a14:backgroundMark x1="67500" y1="3833" x2="67500" y2="3833"/>
                        <a14:backgroundMark x1="67667" y1="3167" x2="67667" y2="3167"/>
                        <a14:backgroundMark x1="68000" y1="2667" x2="68000" y2="2667"/>
                        <a14:backgroundMark x1="67833" y1="2667" x2="67833" y2="2667"/>
                        <a14:backgroundMark x1="68333" y1="2167" x2="68333" y2="2167"/>
                        <a14:backgroundMark x1="68167" y1="1833" x2="68167" y2="1833"/>
                        <a14:backgroundMark x1="68333" y1="1500" x2="68333" y2="1500"/>
                        <a14:backgroundMark x1="68667" y1="1000" x2="68667" y2="1000"/>
                        <a14:backgroundMark x1="68667" y1="667" x2="68667" y2="667"/>
                        <a14:backgroundMark x1="68667" y1="667" x2="68667" y2="667"/>
                        <a14:backgroundMark x1="68000" y1="2167" x2="68000" y2="2167"/>
                        <a14:backgroundMark x1="47000" y1="40667" x2="45000" y2="3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1995">
            <a:off x="10708247" y="4349837"/>
            <a:ext cx="1555819" cy="1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1977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There seems to be an overall pattern of increased lightly active speed values when sleep levels are 7 hours of sleep or less (median in 7 hours or less of sleep is 0.3 m/s compared to 0.28 m/s in 7 to 9 hours, and 0.25 m/s in 9 hours or more)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4C23431-20D2-4E50-8C6E-C4E93C5C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029" y="1680876"/>
            <a:ext cx="6413500" cy="3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3205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Mostly when calories burnt in a day are above the 2000 calories mark, users tend to sleep less than 9 hours, whereas when the calories burnt in a day decreases, especially under 2000 calories, users tend to sleep more than 9 hours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458911A-BE71-46C0-9E29-8EF9B126F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448" y="1676976"/>
            <a:ext cx="6248400" cy="32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1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2182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I can see that there's a very weak correlation between increasing very active speed values and the number of minutes spent in bed with no sleep (R-Squared=0.047), I don't think there's a definite causation between these two variables, but maybe If these very active running speed values have happened close to bedtime, they might induce insomnia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C204192-D9DC-4092-89E4-2FFF8BC5B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204" y="1892419"/>
            <a:ext cx="6455832" cy="31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2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3" action="ppaction://hlinksldjump"/>
            <a:extLst>
              <a:ext uri="{FF2B5EF4-FFF2-40B4-BE49-F238E27FC236}">
                <a16:creationId xmlns:a16="http://schemas.microsoft.com/office/drawing/2014/main" id="{4B34E715-2075-2671-4607-2425A696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58891"/>
            <a:ext cx="2091627" cy="52322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CDB3A-C318-43B6-8455-E7BD5A911644}"/>
              </a:ext>
            </a:extLst>
          </p:cNvPr>
          <p:cNvSpPr txBox="1"/>
          <p:nvPr/>
        </p:nvSpPr>
        <p:spPr>
          <a:xfrm>
            <a:off x="304799" y="938312"/>
            <a:ext cx="831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12121"/>
                </a:solidFill>
                <a:effectLst/>
                <a:latin typeface="Nunito" pitchFamily="2" charset="0"/>
              </a:rPr>
              <a:t>The interval is very short to see a great variation in weights, in addition to the fact that most users don't even register their weights periodically (only 8 users were tracking their weight progress, and not even periodically)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263BEC1-9223-4190-831C-EFA225E47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402" y="1598072"/>
            <a:ext cx="6753196" cy="35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6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38">
            <a:extLst>
              <a:ext uri="{FF2B5EF4-FFF2-40B4-BE49-F238E27FC236}">
                <a16:creationId xmlns:a16="http://schemas.microsoft.com/office/drawing/2014/main" id="{D9320C9E-D7E9-446E-AA21-C8D0BFD7914D}"/>
              </a:ext>
            </a:extLst>
          </p:cNvPr>
          <p:cNvSpPr/>
          <p:nvPr/>
        </p:nvSpPr>
        <p:spPr>
          <a:xfrm>
            <a:off x="0" y="1"/>
            <a:ext cx="9144001" cy="51435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sz="3600" b="1" dirty="0">
                <a:latin typeface="Nunito" pitchFamily="2" charset="0"/>
                <a:cs typeface="Futura Medium" panose="020B0602020204020303" pitchFamily="34" charset="-79"/>
              </a:rPr>
              <a:t>RECOMMENDATIONS</a:t>
            </a:r>
            <a:r>
              <a:rPr lang="en-US" sz="3600" b="1" dirty="0">
                <a:latin typeface="Nunito" pitchFamily="2" charset="0"/>
                <a:cs typeface="Futura Medium" panose="020B0602020204020303" pitchFamily="34" charset="-79"/>
              </a:rPr>
              <a:t> </a:t>
            </a:r>
          </a:p>
          <a:p>
            <a:pPr algn="ctr"/>
            <a:r>
              <a:rPr lang="en-US" sz="3600" b="1" dirty="0">
                <a:latin typeface="Nunito" pitchFamily="2" charset="0"/>
                <a:cs typeface="Futura Medium" panose="020B0602020204020303" pitchFamily="34" charset="-79"/>
              </a:rPr>
              <a:t>AND NEXT STEPS</a:t>
            </a:r>
            <a:endParaRPr lang="en-EG" sz="36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umbbells">
                <a:extLst>
                  <a:ext uri="{FF2B5EF4-FFF2-40B4-BE49-F238E27FC236}">
                    <a16:creationId xmlns:a16="http://schemas.microsoft.com/office/drawing/2014/main" id="{53A13583-FD53-4CC6-AE19-B493D887C7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9180658" y="632171"/>
              <a:ext cx="1669413" cy="75882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669413" cy="758824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310" ay="449603" az="823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97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umbbells">
                <a:extLst>
                  <a:ext uri="{FF2B5EF4-FFF2-40B4-BE49-F238E27FC236}">
                    <a16:creationId xmlns:a16="http://schemas.microsoft.com/office/drawing/2014/main" id="{53A13583-FD53-4CC6-AE19-B493D887C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9180658" y="632171"/>
                <a:ext cx="1669413" cy="75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ater Bottle">
                <a:extLst>
                  <a:ext uri="{FF2B5EF4-FFF2-40B4-BE49-F238E27FC236}">
                    <a16:creationId xmlns:a16="http://schemas.microsoft.com/office/drawing/2014/main" id="{B154A026-7DFD-4FFD-8E52-47306F7015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41170" y="3051235"/>
              <a:ext cx="935820" cy="232690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35820" cy="2326904"/>
                    </a:xfrm>
                    <a:prstGeom prst="rect">
                      <a:avLst/>
                    </a:prstGeom>
                  </am3d:spPr>
                  <am3d:camera>
                    <am3d:pos x="0" y="0" z="52832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2495" d="1000000"/>
                    <am3d:preTrans dx="3" dy="-18000000" dz="-6"/>
                    <am3d:scale>
                      <am3d:sx n="1000000" d="1000000"/>
                      <am3d:sy n="1000000" d="1000000"/>
                      <am3d:sz n="1000000" d="1000000"/>
                    </am3d:scale>
                    <am3d:rot ax="6508710" ay="-2911647" az="-684223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05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ater Bottle">
                <a:extLst>
                  <a:ext uri="{FF2B5EF4-FFF2-40B4-BE49-F238E27FC236}">
                    <a16:creationId xmlns:a16="http://schemas.microsoft.com/office/drawing/2014/main" id="{B154A026-7DFD-4FFD-8E52-47306F7015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1170" y="3051235"/>
                <a:ext cx="935820" cy="2326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FC43E5AD-1166-484F-823C-91DAD0E338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7648275">
              <a:off x="-1724485" y="3469901"/>
              <a:ext cx="1115269" cy="1812312"/>
            </p:xfrm>
            <a:graphic>
              <a:graphicData uri="http://schemas.microsoft.com/office/drawing/2017/model3d">
                <am3d:model3d r:embed="rId7">
                  <am3d:spPr>
                    <a:xfrm rot="17648275">
                      <a:off x="0" y="0"/>
                      <a:ext cx="1115269" cy="1812312"/>
                    </a:xfrm>
                    <a:prstGeom prst="rect">
                      <a:avLst/>
                    </a:prstGeom>
                  </am3d:spPr>
                  <am3d:camera>
                    <am3d:pos x="0" y="0" z="58065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52" d="1000000"/>
                    <am3d:preTrans dx="-1776591" dy="-7941959" dz="2276195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278" ay="1155944" az="23858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30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FC43E5AD-1166-484F-823C-91DAD0E338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7648275">
                <a:off x="-1724485" y="3469901"/>
                <a:ext cx="1115269" cy="1812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umbbells">
                <a:extLst>
                  <a:ext uri="{FF2B5EF4-FFF2-40B4-BE49-F238E27FC236}">
                    <a16:creationId xmlns:a16="http://schemas.microsoft.com/office/drawing/2014/main" id="{3275BC6C-1B9A-4FD6-A968-01EF4FA6A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592"/>
                  </p:ext>
                </p:extLst>
              </p:nvPr>
            </p:nvGraphicFramePr>
            <p:xfrm rot="14998562">
              <a:off x="-3157995" y="2012121"/>
              <a:ext cx="1517638" cy="1119259"/>
            </p:xfrm>
            <a:graphic>
              <a:graphicData uri="http://schemas.microsoft.com/office/drawing/2017/model3d">
                <am3d:model3d r:embed="rId3">
                  <am3d:spPr>
                    <a:xfrm rot="14998562">
                      <a:off x="0" y="0"/>
                      <a:ext cx="1517638" cy="1119259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360" ay="-2074614" az="150870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97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umbbells">
                <a:extLst>
                  <a:ext uri="{FF2B5EF4-FFF2-40B4-BE49-F238E27FC236}">
                    <a16:creationId xmlns:a16="http://schemas.microsoft.com/office/drawing/2014/main" id="{3275BC6C-1B9A-4FD6-A968-01EF4FA6A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4998562">
                <a:off x="-3157995" y="2012121"/>
                <a:ext cx="1517638" cy="11192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56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94CF0-AC35-9497-0C8B-A18E67AE0718}"/>
              </a:ext>
            </a:extLst>
          </p:cNvPr>
          <p:cNvSpPr txBox="1"/>
          <p:nvPr/>
        </p:nvSpPr>
        <p:spPr>
          <a:xfrm>
            <a:off x="664205" y="1602254"/>
            <a:ext cx="6206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Nunito" pitchFamily="2" charset="0"/>
              </a:rPr>
              <a:t>Users</a:t>
            </a:r>
            <a:r>
              <a:rPr lang="en-GB" sz="2000" b="1" i="0" dirty="0">
                <a:effectLst/>
                <a:latin typeface="Nunito" pitchFamily="2" charset="0"/>
              </a:rPr>
              <a:t> could receive a weekly report of daily total walked distances, total burnt calories against the goals set in some form of a progress bar or a percentage, of daily average speed values, and a percentage of the variation between the averages from every week to its previous</a:t>
            </a:r>
          </a:p>
        </p:txBody>
      </p:sp>
      <p:sp>
        <p:nvSpPr>
          <p:cNvPr id="11" name="Rounded Rectangle 38">
            <a:hlinkClick r:id="rId3" action="ppaction://hlinksldjump"/>
            <a:extLst>
              <a:ext uri="{FF2B5EF4-FFF2-40B4-BE49-F238E27FC236}">
                <a16:creationId xmlns:a16="http://schemas.microsoft.com/office/drawing/2014/main" id="{4131CD9E-7C1E-4784-A4DD-0394FBB12B71}"/>
              </a:ext>
            </a:extLst>
          </p:cNvPr>
          <p:cNvSpPr/>
          <p:nvPr/>
        </p:nvSpPr>
        <p:spPr>
          <a:xfrm>
            <a:off x="7601885" y="0"/>
            <a:ext cx="1542115" cy="51435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EG" sz="3200" b="1" dirty="0">
                <a:latin typeface="Nunito" pitchFamily="2" charset="0"/>
                <a:cs typeface="Futura Medium" panose="020B0602020204020303" pitchFamily="34" charset="-79"/>
              </a:rPr>
              <a:t>RECOMMENDATIONS</a:t>
            </a:r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 </a:t>
            </a:r>
          </a:p>
          <a:p>
            <a:pPr algn="ctr"/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AND NEXT STEPS</a:t>
            </a:r>
            <a:endParaRPr lang="en-EG" sz="32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C068AA-476F-46B9-8FE8-1D4F25966608}"/>
              </a:ext>
            </a:extLst>
          </p:cNvPr>
          <p:cNvGrpSpPr/>
          <p:nvPr/>
        </p:nvGrpSpPr>
        <p:grpSpPr>
          <a:xfrm>
            <a:off x="3395857" y="444449"/>
            <a:ext cx="742906" cy="742906"/>
            <a:chOff x="923857" y="656006"/>
            <a:chExt cx="374384" cy="374384"/>
          </a:xfrm>
          <a:solidFill>
            <a:srgbClr val="FE8E77"/>
          </a:solidFill>
        </p:grpSpPr>
        <p:sp>
          <p:nvSpPr>
            <p:cNvPr id="13" name="Graphic 9" descr="Circles with lines with solid fill">
              <a:extLst>
                <a:ext uri="{FF2B5EF4-FFF2-40B4-BE49-F238E27FC236}">
                  <a16:creationId xmlns:a16="http://schemas.microsoft.com/office/drawing/2014/main" id="{7F04E6E6-B733-4575-AC5A-E2BEFDFBEF35}"/>
                </a:ext>
              </a:extLst>
            </p:cNvPr>
            <p:cNvSpPr/>
            <p:nvPr/>
          </p:nvSpPr>
          <p:spPr>
            <a:xfrm>
              <a:off x="1169844" y="700826"/>
              <a:ext cx="85001" cy="83366"/>
            </a:xfrm>
            <a:custGeom>
              <a:avLst/>
              <a:gdLst>
                <a:gd name="connsiteX0" fmla="*/ 63593 w 85001"/>
                <a:gd name="connsiteY0" fmla="*/ 83366 h 83366"/>
                <a:gd name="connsiteX1" fmla="*/ 85001 w 85001"/>
                <a:gd name="connsiteY1" fmla="*/ 79148 h 83366"/>
                <a:gd name="connsiteX2" fmla="*/ 4482 w 85001"/>
                <a:gd name="connsiteY2" fmla="*/ 0 h 83366"/>
                <a:gd name="connsiteX3" fmla="*/ 0 w 85001"/>
                <a:gd name="connsiteY3" fmla="*/ 21092 h 83366"/>
                <a:gd name="connsiteX4" fmla="*/ 63593 w 85001"/>
                <a:gd name="connsiteY4" fmla="*/ 83366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01" h="83366">
                  <a:moveTo>
                    <a:pt x="63593" y="83366"/>
                  </a:moveTo>
                  <a:cubicBezTo>
                    <a:pt x="70428" y="80723"/>
                    <a:pt x="77674" y="79295"/>
                    <a:pt x="85001" y="79148"/>
                  </a:cubicBezTo>
                  <a:cubicBezTo>
                    <a:pt x="68741" y="43808"/>
                    <a:pt x="40096" y="15651"/>
                    <a:pt x="4482" y="0"/>
                  </a:cubicBezTo>
                  <a:cubicBezTo>
                    <a:pt x="4226" y="7238"/>
                    <a:pt x="2709" y="14375"/>
                    <a:pt x="0" y="21092"/>
                  </a:cubicBezTo>
                  <a:cubicBezTo>
                    <a:pt x="27498" y="34250"/>
                    <a:pt x="49862" y="56150"/>
                    <a:pt x="63593" y="83366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9" descr="Circles with lines with solid fill">
              <a:extLst>
                <a:ext uri="{FF2B5EF4-FFF2-40B4-BE49-F238E27FC236}">
                  <a16:creationId xmlns:a16="http://schemas.microsoft.com/office/drawing/2014/main" id="{FEB86429-FAE2-4E4E-A93F-0E4B3AAE168D}"/>
                </a:ext>
              </a:extLst>
            </p:cNvPr>
            <p:cNvSpPr/>
            <p:nvPr/>
          </p:nvSpPr>
          <p:spPr>
            <a:xfrm>
              <a:off x="967254" y="700826"/>
              <a:ext cx="85159" cy="83366"/>
            </a:xfrm>
            <a:custGeom>
              <a:avLst/>
              <a:gdLst>
                <a:gd name="connsiteX0" fmla="*/ 0 w 85159"/>
                <a:gd name="connsiteY0" fmla="*/ 79148 h 83366"/>
                <a:gd name="connsiteX1" fmla="*/ 21408 w 85159"/>
                <a:gd name="connsiteY1" fmla="*/ 83366 h 83366"/>
                <a:gd name="connsiteX2" fmla="*/ 85159 w 85159"/>
                <a:gd name="connsiteY2" fmla="*/ 21092 h 83366"/>
                <a:gd name="connsiteX3" fmla="*/ 80677 w 85159"/>
                <a:gd name="connsiteY3" fmla="*/ 0 h 83366"/>
                <a:gd name="connsiteX4" fmla="*/ 0 w 85159"/>
                <a:gd name="connsiteY4" fmla="*/ 79148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59" h="83366">
                  <a:moveTo>
                    <a:pt x="0" y="79148"/>
                  </a:moveTo>
                  <a:cubicBezTo>
                    <a:pt x="7327" y="79295"/>
                    <a:pt x="14573" y="80723"/>
                    <a:pt x="21408" y="83366"/>
                  </a:cubicBezTo>
                  <a:cubicBezTo>
                    <a:pt x="35180" y="56124"/>
                    <a:pt x="57602" y="34221"/>
                    <a:pt x="85159" y="21092"/>
                  </a:cubicBezTo>
                  <a:cubicBezTo>
                    <a:pt x="82450" y="14375"/>
                    <a:pt x="80934" y="7238"/>
                    <a:pt x="80677" y="0"/>
                  </a:cubicBezTo>
                  <a:cubicBezTo>
                    <a:pt x="45004" y="15619"/>
                    <a:pt x="16299" y="43780"/>
                    <a:pt x="0" y="79148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9" descr="Circles with lines with solid fill">
              <a:extLst>
                <a:ext uri="{FF2B5EF4-FFF2-40B4-BE49-F238E27FC236}">
                  <a16:creationId xmlns:a16="http://schemas.microsoft.com/office/drawing/2014/main" id="{D7E7F2A4-50CC-4CC1-BD35-D53C65C4C4F7}"/>
                </a:ext>
              </a:extLst>
            </p:cNvPr>
            <p:cNvSpPr/>
            <p:nvPr/>
          </p:nvSpPr>
          <p:spPr>
            <a:xfrm>
              <a:off x="1171320" y="902994"/>
              <a:ext cx="86002" cy="87848"/>
            </a:xfrm>
            <a:custGeom>
              <a:avLst/>
              <a:gdLst>
                <a:gd name="connsiteX0" fmla="*/ 64278 w 86002"/>
                <a:gd name="connsiteY0" fmla="*/ 0 h 87848"/>
                <a:gd name="connsiteX1" fmla="*/ 0 w 86002"/>
                <a:gd name="connsiteY1" fmla="*/ 65965 h 87848"/>
                <a:gd name="connsiteX2" fmla="*/ 3006 w 86002"/>
                <a:gd name="connsiteY2" fmla="*/ 85212 h 87848"/>
                <a:gd name="connsiteX3" fmla="*/ 3006 w 86002"/>
                <a:gd name="connsiteY3" fmla="*/ 87849 h 87848"/>
                <a:gd name="connsiteX4" fmla="*/ 86003 w 86002"/>
                <a:gd name="connsiteY4" fmla="*/ 3480 h 87848"/>
                <a:gd name="connsiteX5" fmla="*/ 84737 w 86002"/>
                <a:gd name="connsiteY5" fmla="*/ 3480 h 87848"/>
                <a:gd name="connsiteX6" fmla="*/ 64278 w 86002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02" h="87848">
                  <a:moveTo>
                    <a:pt x="64278" y="0"/>
                  </a:moveTo>
                  <a:cubicBezTo>
                    <a:pt x="51042" y="28703"/>
                    <a:pt x="28351" y="51991"/>
                    <a:pt x="0" y="65965"/>
                  </a:cubicBezTo>
                  <a:cubicBezTo>
                    <a:pt x="1997" y="72186"/>
                    <a:pt x="3011" y="78679"/>
                    <a:pt x="3006" y="85212"/>
                  </a:cubicBezTo>
                  <a:cubicBezTo>
                    <a:pt x="3006" y="86108"/>
                    <a:pt x="3006" y="86952"/>
                    <a:pt x="3006" y="87849"/>
                  </a:cubicBezTo>
                  <a:cubicBezTo>
                    <a:pt x="40483" y="71432"/>
                    <a:pt x="70203" y="41221"/>
                    <a:pt x="86003" y="3480"/>
                  </a:cubicBezTo>
                  <a:lnTo>
                    <a:pt x="84737" y="3480"/>
                  </a:lnTo>
                  <a:cubicBezTo>
                    <a:pt x="77772" y="3466"/>
                    <a:pt x="70857" y="2290"/>
                    <a:pt x="64278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9" descr="Circles with lines with solid fill">
              <a:extLst>
                <a:ext uri="{FF2B5EF4-FFF2-40B4-BE49-F238E27FC236}">
                  <a16:creationId xmlns:a16="http://schemas.microsoft.com/office/drawing/2014/main" id="{06557F4A-F226-41BB-807E-6CD07DF6557A}"/>
                </a:ext>
              </a:extLst>
            </p:cNvPr>
            <p:cNvSpPr/>
            <p:nvPr/>
          </p:nvSpPr>
          <p:spPr>
            <a:xfrm>
              <a:off x="964934" y="902994"/>
              <a:ext cx="85844" cy="87848"/>
            </a:xfrm>
            <a:custGeom>
              <a:avLst/>
              <a:gdLst>
                <a:gd name="connsiteX0" fmla="*/ 21567 w 85844"/>
                <a:gd name="connsiteY0" fmla="*/ 0 h 87848"/>
                <a:gd name="connsiteX1" fmla="*/ 1107 w 85844"/>
                <a:gd name="connsiteY1" fmla="*/ 3480 h 87848"/>
                <a:gd name="connsiteX2" fmla="*/ 0 w 85844"/>
                <a:gd name="connsiteY2" fmla="*/ 3480 h 87848"/>
                <a:gd name="connsiteX3" fmla="*/ 82839 w 85844"/>
                <a:gd name="connsiteY3" fmla="*/ 87849 h 87848"/>
                <a:gd name="connsiteX4" fmla="*/ 82839 w 85844"/>
                <a:gd name="connsiteY4" fmla="*/ 85212 h 87848"/>
                <a:gd name="connsiteX5" fmla="*/ 85845 w 85844"/>
                <a:gd name="connsiteY5" fmla="*/ 65965 h 87848"/>
                <a:gd name="connsiteX6" fmla="*/ 21567 w 85844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844" h="87848">
                  <a:moveTo>
                    <a:pt x="21567" y="0"/>
                  </a:moveTo>
                  <a:cubicBezTo>
                    <a:pt x="14988" y="2290"/>
                    <a:pt x="8073" y="3466"/>
                    <a:pt x="1107" y="3480"/>
                  </a:cubicBezTo>
                  <a:lnTo>
                    <a:pt x="0" y="3480"/>
                  </a:lnTo>
                  <a:cubicBezTo>
                    <a:pt x="15763" y="41192"/>
                    <a:pt x="45422" y="71399"/>
                    <a:pt x="82839" y="87849"/>
                  </a:cubicBezTo>
                  <a:cubicBezTo>
                    <a:pt x="82839" y="86952"/>
                    <a:pt x="82839" y="86108"/>
                    <a:pt x="82839" y="85212"/>
                  </a:cubicBezTo>
                  <a:cubicBezTo>
                    <a:pt x="82834" y="78679"/>
                    <a:pt x="83848" y="72186"/>
                    <a:pt x="85845" y="65965"/>
                  </a:cubicBezTo>
                  <a:cubicBezTo>
                    <a:pt x="57494" y="51991"/>
                    <a:pt x="34802" y="28703"/>
                    <a:pt x="21567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9" descr="Circles with lines with solid fill">
              <a:extLst>
                <a:ext uri="{FF2B5EF4-FFF2-40B4-BE49-F238E27FC236}">
                  <a16:creationId xmlns:a16="http://schemas.microsoft.com/office/drawing/2014/main" id="{9D29621C-24FA-49BF-8BB3-B4C5E3D13618}"/>
                </a:ext>
              </a:extLst>
            </p:cNvPr>
            <p:cNvSpPr/>
            <p:nvPr/>
          </p:nvSpPr>
          <p:spPr>
            <a:xfrm>
              <a:off x="923857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Graphic 9" descr="Circles with lines with solid fill">
              <a:extLst>
                <a:ext uri="{FF2B5EF4-FFF2-40B4-BE49-F238E27FC236}">
                  <a16:creationId xmlns:a16="http://schemas.microsoft.com/office/drawing/2014/main" id="{7447BF0A-78B0-4095-A808-502ECDF7A883}"/>
                </a:ext>
              </a:extLst>
            </p:cNvPr>
            <p:cNvSpPr/>
            <p:nvPr/>
          </p:nvSpPr>
          <p:spPr>
            <a:xfrm>
              <a:off x="1213873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Graphic 9" descr="Circles with lines with solid fill">
              <a:extLst>
                <a:ext uri="{FF2B5EF4-FFF2-40B4-BE49-F238E27FC236}">
                  <a16:creationId xmlns:a16="http://schemas.microsoft.com/office/drawing/2014/main" id="{B6731B5B-75B9-4323-A032-93CB9B2FC926}"/>
                </a:ext>
              </a:extLst>
            </p:cNvPr>
            <p:cNvSpPr/>
            <p:nvPr/>
          </p:nvSpPr>
          <p:spPr>
            <a:xfrm>
              <a:off x="1068865" y="946022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Graphic 9" descr="Circles with lines with solid fill">
              <a:extLst>
                <a:ext uri="{FF2B5EF4-FFF2-40B4-BE49-F238E27FC236}">
                  <a16:creationId xmlns:a16="http://schemas.microsoft.com/office/drawing/2014/main" id="{0F33445B-843E-41D8-BB6A-93D9EE8BD146}"/>
                </a:ext>
              </a:extLst>
            </p:cNvPr>
            <p:cNvSpPr/>
            <p:nvPr/>
          </p:nvSpPr>
          <p:spPr>
            <a:xfrm>
              <a:off x="1068865" y="656006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37E0A55-7830-420C-9290-508A7A775763}"/>
              </a:ext>
            </a:extLst>
          </p:cNvPr>
          <p:cNvSpPr txBox="1"/>
          <p:nvPr/>
        </p:nvSpPr>
        <p:spPr>
          <a:xfrm>
            <a:off x="3605146" y="631236"/>
            <a:ext cx="24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E8E77"/>
                </a:solidFill>
                <a:latin typeface="Nunito" pitchFamily="2" charset="0"/>
              </a:rPr>
              <a:t>1</a:t>
            </a:r>
            <a:endParaRPr lang="en-GB" b="1" dirty="0">
              <a:solidFill>
                <a:srgbClr val="FE8E77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0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94CF0-AC35-9497-0C8B-A18E67AE0718}"/>
              </a:ext>
            </a:extLst>
          </p:cNvPr>
          <p:cNvSpPr txBox="1"/>
          <p:nvPr/>
        </p:nvSpPr>
        <p:spPr>
          <a:xfrm>
            <a:off x="664205" y="1602254"/>
            <a:ext cx="6206210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latin typeface="Nunito" pitchFamily="2" charset="0"/>
              </a:rPr>
              <a:t>As sedentary minutes make 81.3% of the users total daily minutes, </a:t>
            </a:r>
            <a:r>
              <a:rPr lang="en-GB" sz="2000" b="1" dirty="0" err="1">
                <a:latin typeface="Nunito" pitchFamily="2" charset="0"/>
              </a:rPr>
              <a:t>Bellabeat</a:t>
            </a:r>
            <a:r>
              <a:rPr lang="en-GB" sz="2000" b="1" dirty="0">
                <a:latin typeface="Nunito" pitchFamily="2" charset="0"/>
              </a:rPr>
              <a:t> can send a regular notification to the user when in sedentary mode informing them when they've been setting down for too long and encouraging them to take a walk.</a:t>
            </a:r>
          </a:p>
        </p:txBody>
      </p:sp>
      <p:sp>
        <p:nvSpPr>
          <p:cNvPr id="11" name="Rounded Rectangle 38">
            <a:hlinkClick r:id="rId3" action="ppaction://hlinksldjump"/>
            <a:extLst>
              <a:ext uri="{FF2B5EF4-FFF2-40B4-BE49-F238E27FC236}">
                <a16:creationId xmlns:a16="http://schemas.microsoft.com/office/drawing/2014/main" id="{4131CD9E-7C1E-4784-A4DD-0394FBB12B71}"/>
              </a:ext>
            </a:extLst>
          </p:cNvPr>
          <p:cNvSpPr/>
          <p:nvPr/>
        </p:nvSpPr>
        <p:spPr>
          <a:xfrm>
            <a:off x="7601885" y="0"/>
            <a:ext cx="1542115" cy="51435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EG" sz="3200" b="1" dirty="0">
                <a:latin typeface="Nunito" pitchFamily="2" charset="0"/>
                <a:cs typeface="Futura Medium" panose="020B0602020204020303" pitchFamily="34" charset="-79"/>
              </a:rPr>
              <a:t>RECOMMENDATIONS</a:t>
            </a:r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 </a:t>
            </a:r>
          </a:p>
          <a:p>
            <a:pPr algn="ctr"/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AND NEXT STEPS</a:t>
            </a:r>
            <a:endParaRPr lang="en-EG" sz="32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B95EA-9909-4784-B3A7-EAA1C14FFA40}"/>
              </a:ext>
            </a:extLst>
          </p:cNvPr>
          <p:cNvGrpSpPr/>
          <p:nvPr/>
        </p:nvGrpSpPr>
        <p:grpSpPr>
          <a:xfrm>
            <a:off x="3395857" y="444449"/>
            <a:ext cx="742906" cy="742906"/>
            <a:chOff x="923857" y="656006"/>
            <a:chExt cx="374384" cy="374384"/>
          </a:xfrm>
          <a:solidFill>
            <a:srgbClr val="FE8E77"/>
          </a:solidFill>
        </p:grpSpPr>
        <p:sp>
          <p:nvSpPr>
            <p:cNvPr id="5" name="Graphic 9" descr="Circles with lines with solid fill">
              <a:extLst>
                <a:ext uri="{FF2B5EF4-FFF2-40B4-BE49-F238E27FC236}">
                  <a16:creationId xmlns:a16="http://schemas.microsoft.com/office/drawing/2014/main" id="{6EF74670-09E1-47C6-B09E-A824431BD4C1}"/>
                </a:ext>
              </a:extLst>
            </p:cNvPr>
            <p:cNvSpPr/>
            <p:nvPr/>
          </p:nvSpPr>
          <p:spPr>
            <a:xfrm>
              <a:off x="1169844" y="700826"/>
              <a:ext cx="85001" cy="83366"/>
            </a:xfrm>
            <a:custGeom>
              <a:avLst/>
              <a:gdLst>
                <a:gd name="connsiteX0" fmla="*/ 63593 w 85001"/>
                <a:gd name="connsiteY0" fmla="*/ 83366 h 83366"/>
                <a:gd name="connsiteX1" fmla="*/ 85001 w 85001"/>
                <a:gd name="connsiteY1" fmla="*/ 79148 h 83366"/>
                <a:gd name="connsiteX2" fmla="*/ 4482 w 85001"/>
                <a:gd name="connsiteY2" fmla="*/ 0 h 83366"/>
                <a:gd name="connsiteX3" fmla="*/ 0 w 85001"/>
                <a:gd name="connsiteY3" fmla="*/ 21092 h 83366"/>
                <a:gd name="connsiteX4" fmla="*/ 63593 w 85001"/>
                <a:gd name="connsiteY4" fmla="*/ 83366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01" h="83366">
                  <a:moveTo>
                    <a:pt x="63593" y="83366"/>
                  </a:moveTo>
                  <a:cubicBezTo>
                    <a:pt x="70428" y="80723"/>
                    <a:pt x="77674" y="79295"/>
                    <a:pt x="85001" y="79148"/>
                  </a:cubicBezTo>
                  <a:cubicBezTo>
                    <a:pt x="68741" y="43808"/>
                    <a:pt x="40096" y="15651"/>
                    <a:pt x="4482" y="0"/>
                  </a:cubicBezTo>
                  <a:cubicBezTo>
                    <a:pt x="4226" y="7238"/>
                    <a:pt x="2709" y="14375"/>
                    <a:pt x="0" y="21092"/>
                  </a:cubicBezTo>
                  <a:cubicBezTo>
                    <a:pt x="27498" y="34250"/>
                    <a:pt x="49862" y="56150"/>
                    <a:pt x="63593" y="83366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9" descr="Circles with lines with solid fill">
              <a:extLst>
                <a:ext uri="{FF2B5EF4-FFF2-40B4-BE49-F238E27FC236}">
                  <a16:creationId xmlns:a16="http://schemas.microsoft.com/office/drawing/2014/main" id="{CB73155F-F2DE-48F5-9091-CCC0EB8B5DC2}"/>
                </a:ext>
              </a:extLst>
            </p:cNvPr>
            <p:cNvSpPr/>
            <p:nvPr/>
          </p:nvSpPr>
          <p:spPr>
            <a:xfrm>
              <a:off x="967254" y="700826"/>
              <a:ext cx="85159" cy="83366"/>
            </a:xfrm>
            <a:custGeom>
              <a:avLst/>
              <a:gdLst>
                <a:gd name="connsiteX0" fmla="*/ 0 w 85159"/>
                <a:gd name="connsiteY0" fmla="*/ 79148 h 83366"/>
                <a:gd name="connsiteX1" fmla="*/ 21408 w 85159"/>
                <a:gd name="connsiteY1" fmla="*/ 83366 h 83366"/>
                <a:gd name="connsiteX2" fmla="*/ 85159 w 85159"/>
                <a:gd name="connsiteY2" fmla="*/ 21092 h 83366"/>
                <a:gd name="connsiteX3" fmla="*/ 80677 w 85159"/>
                <a:gd name="connsiteY3" fmla="*/ 0 h 83366"/>
                <a:gd name="connsiteX4" fmla="*/ 0 w 85159"/>
                <a:gd name="connsiteY4" fmla="*/ 79148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59" h="83366">
                  <a:moveTo>
                    <a:pt x="0" y="79148"/>
                  </a:moveTo>
                  <a:cubicBezTo>
                    <a:pt x="7327" y="79295"/>
                    <a:pt x="14573" y="80723"/>
                    <a:pt x="21408" y="83366"/>
                  </a:cubicBezTo>
                  <a:cubicBezTo>
                    <a:pt x="35180" y="56124"/>
                    <a:pt x="57602" y="34221"/>
                    <a:pt x="85159" y="21092"/>
                  </a:cubicBezTo>
                  <a:cubicBezTo>
                    <a:pt x="82450" y="14375"/>
                    <a:pt x="80934" y="7238"/>
                    <a:pt x="80677" y="0"/>
                  </a:cubicBezTo>
                  <a:cubicBezTo>
                    <a:pt x="45004" y="15619"/>
                    <a:pt x="16299" y="43780"/>
                    <a:pt x="0" y="79148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9" descr="Circles with lines with solid fill">
              <a:extLst>
                <a:ext uri="{FF2B5EF4-FFF2-40B4-BE49-F238E27FC236}">
                  <a16:creationId xmlns:a16="http://schemas.microsoft.com/office/drawing/2014/main" id="{1DFEC758-EA82-4301-BEEC-09FD5DD2BDF0}"/>
                </a:ext>
              </a:extLst>
            </p:cNvPr>
            <p:cNvSpPr/>
            <p:nvPr/>
          </p:nvSpPr>
          <p:spPr>
            <a:xfrm>
              <a:off x="1171320" y="902994"/>
              <a:ext cx="86002" cy="87848"/>
            </a:xfrm>
            <a:custGeom>
              <a:avLst/>
              <a:gdLst>
                <a:gd name="connsiteX0" fmla="*/ 64278 w 86002"/>
                <a:gd name="connsiteY0" fmla="*/ 0 h 87848"/>
                <a:gd name="connsiteX1" fmla="*/ 0 w 86002"/>
                <a:gd name="connsiteY1" fmla="*/ 65965 h 87848"/>
                <a:gd name="connsiteX2" fmla="*/ 3006 w 86002"/>
                <a:gd name="connsiteY2" fmla="*/ 85212 h 87848"/>
                <a:gd name="connsiteX3" fmla="*/ 3006 w 86002"/>
                <a:gd name="connsiteY3" fmla="*/ 87849 h 87848"/>
                <a:gd name="connsiteX4" fmla="*/ 86003 w 86002"/>
                <a:gd name="connsiteY4" fmla="*/ 3480 h 87848"/>
                <a:gd name="connsiteX5" fmla="*/ 84737 w 86002"/>
                <a:gd name="connsiteY5" fmla="*/ 3480 h 87848"/>
                <a:gd name="connsiteX6" fmla="*/ 64278 w 86002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02" h="87848">
                  <a:moveTo>
                    <a:pt x="64278" y="0"/>
                  </a:moveTo>
                  <a:cubicBezTo>
                    <a:pt x="51042" y="28703"/>
                    <a:pt x="28351" y="51991"/>
                    <a:pt x="0" y="65965"/>
                  </a:cubicBezTo>
                  <a:cubicBezTo>
                    <a:pt x="1997" y="72186"/>
                    <a:pt x="3011" y="78679"/>
                    <a:pt x="3006" y="85212"/>
                  </a:cubicBezTo>
                  <a:cubicBezTo>
                    <a:pt x="3006" y="86108"/>
                    <a:pt x="3006" y="86952"/>
                    <a:pt x="3006" y="87849"/>
                  </a:cubicBezTo>
                  <a:cubicBezTo>
                    <a:pt x="40483" y="71432"/>
                    <a:pt x="70203" y="41221"/>
                    <a:pt x="86003" y="3480"/>
                  </a:cubicBezTo>
                  <a:lnTo>
                    <a:pt x="84737" y="3480"/>
                  </a:lnTo>
                  <a:cubicBezTo>
                    <a:pt x="77772" y="3466"/>
                    <a:pt x="70857" y="2290"/>
                    <a:pt x="64278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9" descr="Circles with lines with solid fill">
              <a:extLst>
                <a:ext uri="{FF2B5EF4-FFF2-40B4-BE49-F238E27FC236}">
                  <a16:creationId xmlns:a16="http://schemas.microsoft.com/office/drawing/2014/main" id="{3C5CAEFA-3B75-48EE-8AD3-B0A0D63D23E6}"/>
                </a:ext>
              </a:extLst>
            </p:cNvPr>
            <p:cNvSpPr/>
            <p:nvPr/>
          </p:nvSpPr>
          <p:spPr>
            <a:xfrm>
              <a:off x="964934" y="902994"/>
              <a:ext cx="85844" cy="87848"/>
            </a:xfrm>
            <a:custGeom>
              <a:avLst/>
              <a:gdLst>
                <a:gd name="connsiteX0" fmla="*/ 21567 w 85844"/>
                <a:gd name="connsiteY0" fmla="*/ 0 h 87848"/>
                <a:gd name="connsiteX1" fmla="*/ 1107 w 85844"/>
                <a:gd name="connsiteY1" fmla="*/ 3480 h 87848"/>
                <a:gd name="connsiteX2" fmla="*/ 0 w 85844"/>
                <a:gd name="connsiteY2" fmla="*/ 3480 h 87848"/>
                <a:gd name="connsiteX3" fmla="*/ 82839 w 85844"/>
                <a:gd name="connsiteY3" fmla="*/ 87849 h 87848"/>
                <a:gd name="connsiteX4" fmla="*/ 82839 w 85844"/>
                <a:gd name="connsiteY4" fmla="*/ 85212 h 87848"/>
                <a:gd name="connsiteX5" fmla="*/ 85845 w 85844"/>
                <a:gd name="connsiteY5" fmla="*/ 65965 h 87848"/>
                <a:gd name="connsiteX6" fmla="*/ 21567 w 85844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844" h="87848">
                  <a:moveTo>
                    <a:pt x="21567" y="0"/>
                  </a:moveTo>
                  <a:cubicBezTo>
                    <a:pt x="14988" y="2290"/>
                    <a:pt x="8073" y="3466"/>
                    <a:pt x="1107" y="3480"/>
                  </a:cubicBezTo>
                  <a:lnTo>
                    <a:pt x="0" y="3480"/>
                  </a:lnTo>
                  <a:cubicBezTo>
                    <a:pt x="15763" y="41192"/>
                    <a:pt x="45422" y="71399"/>
                    <a:pt x="82839" y="87849"/>
                  </a:cubicBezTo>
                  <a:cubicBezTo>
                    <a:pt x="82839" y="86952"/>
                    <a:pt x="82839" y="86108"/>
                    <a:pt x="82839" y="85212"/>
                  </a:cubicBezTo>
                  <a:cubicBezTo>
                    <a:pt x="82834" y="78679"/>
                    <a:pt x="83848" y="72186"/>
                    <a:pt x="85845" y="65965"/>
                  </a:cubicBezTo>
                  <a:cubicBezTo>
                    <a:pt x="57494" y="51991"/>
                    <a:pt x="34802" y="28703"/>
                    <a:pt x="21567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9" descr="Circles with lines with solid fill">
              <a:extLst>
                <a:ext uri="{FF2B5EF4-FFF2-40B4-BE49-F238E27FC236}">
                  <a16:creationId xmlns:a16="http://schemas.microsoft.com/office/drawing/2014/main" id="{4F032482-EA8C-488B-A887-9A63717B05D8}"/>
                </a:ext>
              </a:extLst>
            </p:cNvPr>
            <p:cNvSpPr/>
            <p:nvPr/>
          </p:nvSpPr>
          <p:spPr>
            <a:xfrm>
              <a:off x="923857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9" descr="Circles with lines with solid fill">
              <a:extLst>
                <a:ext uri="{FF2B5EF4-FFF2-40B4-BE49-F238E27FC236}">
                  <a16:creationId xmlns:a16="http://schemas.microsoft.com/office/drawing/2014/main" id="{AF275D6B-4BCE-42D6-9B28-6CC0DAA59636}"/>
                </a:ext>
              </a:extLst>
            </p:cNvPr>
            <p:cNvSpPr/>
            <p:nvPr/>
          </p:nvSpPr>
          <p:spPr>
            <a:xfrm>
              <a:off x="1213873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Graphic 9" descr="Circles with lines with solid fill">
              <a:extLst>
                <a:ext uri="{FF2B5EF4-FFF2-40B4-BE49-F238E27FC236}">
                  <a16:creationId xmlns:a16="http://schemas.microsoft.com/office/drawing/2014/main" id="{7349C61B-CD95-4E14-8CC5-756F557E777A}"/>
                </a:ext>
              </a:extLst>
            </p:cNvPr>
            <p:cNvSpPr/>
            <p:nvPr/>
          </p:nvSpPr>
          <p:spPr>
            <a:xfrm>
              <a:off x="1068865" y="946022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9" descr="Circles with lines with solid fill">
              <a:extLst>
                <a:ext uri="{FF2B5EF4-FFF2-40B4-BE49-F238E27FC236}">
                  <a16:creationId xmlns:a16="http://schemas.microsoft.com/office/drawing/2014/main" id="{1D9354FB-57B4-4F87-8984-58B34637F241}"/>
                </a:ext>
              </a:extLst>
            </p:cNvPr>
            <p:cNvSpPr/>
            <p:nvPr/>
          </p:nvSpPr>
          <p:spPr>
            <a:xfrm>
              <a:off x="1068865" y="656006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FD8507-A24C-4EE0-AB09-526EF89F2970}"/>
              </a:ext>
            </a:extLst>
          </p:cNvPr>
          <p:cNvSpPr txBox="1"/>
          <p:nvPr/>
        </p:nvSpPr>
        <p:spPr>
          <a:xfrm>
            <a:off x="3605146" y="631236"/>
            <a:ext cx="24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E8E77"/>
                </a:solidFill>
                <a:latin typeface="Nunito" pitchFamily="2" charset="0"/>
              </a:rPr>
              <a:t>2</a:t>
            </a:r>
            <a:endParaRPr lang="en-GB" b="1" dirty="0">
              <a:solidFill>
                <a:srgbClr val="FE8E77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94CF0-AC35-9497-0C8B-A18E67AE0718}"/>
              </a:ext>
            </a:extLst>
          </p:cNvPr>
          <p:cNvSpPr txBox="1"/>
          <p:nvPr/>
        </p:nvSpPr>
        <p:spPr>
          <a:xfrm>
            <a:off x="664205" y="1602254"/>
            <a:ext cx="620621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i="0" dirty="0" err="1">
                <a:effectLst/>
                <a:latin typeface="Nunito" pitchFamily="2" charset="0"/>
              </a:rPr>
              <a:t>Bellabeat</a:t>
            </a:r>
            <a:r>
              <a:rPr lang="en-GB" sz="2000" b="1" i="0" dirty="0">
                <a:effectLst/>
                <a:latin typeface="Nunito" pitchFamily="2" charset="0"/>
              </a:rPr>
              <a:t> could introduce competitions between different users with similar body features, which would highly encourage lots of users to do more in order to beat those who are similar to them.</a:t>
            </a:r>
          </a:p>
        </p:txBody>
      </p:sp>
      <p:sp>
        <p:nvSpPr>
          <p:cNvPr id="11" name="Rounded Rectangle 38">
            <a:hlinkClick r:id="rId3" action="ppaction://hlinksldjump"/>
            <a:extLst>
              <a:ext uri="{FF2B5EF4-FFF2-40B4-BE49-F238E27FC236}">
                <a16:creationId xmlns:a16="http://schemas.microsoft.com/office/drawing/2014/main" id="{4131CD9E-7C1E-4784-A4DD-0394FBB12B71}"/>
              </a:ext>
            </a:extLst>
          </p:cNvPr>
          <p:cNvSpPr/>
          <p:nvPr/>
        </p:nvSpPr>
        <p:spPr>
          <a:xfrm>
            <a:off x="7601885" y="0"/>
            <a:ext cx="1542115" cy="51435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EG" sz="3200" b="1" dirty="0">
                <a:latin typeface="Nunito" pitchFamily="2" charset="0"/>
                <a:cs typeface="Futura Medium" panose="020B0602020204020303" pitchFamily="34" charset="-79"/>
              </a:rPr>
              <a:t>RECOMMENDATIONS</a:t>
            </a:r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 </a:t>
            </a:r>
          </a:p>
          <a:p>
            <a:pPr algn="ctr"/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AND NEXT STEPS</a:t>
            </a:r>
            <a:endParaRPr lang="en-EG" sz="32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CFC372-861A-4314-AE2E-37780B845BC3}"/>
              </a:ext>
            </a:extLst>
          </p:cNvPr>
          <p:cNvGrpSpPr/>
          <p:nvPr/>
        </p:nvGrpSpPr>
        <p:grpSpPr>
          <a:xfrm>
            <a:off x="3395857" y="444449"/>
            <a:ext cx="742906" cy="742906"/>
            <a:chOff x="923857" y="656006"/>
            <a:chExt cx="374384" cy="374384"/>
          </a:xfrm>
          <a:solidFill>
            <a:srgbClr val="FE8E77"/>
          </a:solidFill>
        </p:grpSpPr>
        <p:sp>
          <p:nvSpPr>
            <p:cNvPr id="5" name="Graphic 9" descr="Circles with lines with solid fill">
              <a:extLst>
                <a:ext uri="{FF2B5EF4-FFF2-40B4-BE49-F238E27FC236}">
                  <a16:creationId xmlns:a16="http://schemas.microsoft.com/office/drawing/2014/main" id="{F74C5F3D-A3BA-4D45-BA1E-4096F8AC5023}"/>
                </a:ext>
              </a:extLst>
            </p:cNvPr>
            <p:cNvSpPr/>
            <p:nvPr/>
          </p:nvSpPr>
          <p:spPr>
            <a:xfrm>
              <a:off x="1169844" y="700826"/>
              <a:ext cx="85001" cy="83366"/>
            </a:xfrm>
            <a:custGeom>
              <a:avLst/>
              <a:gdLst>
                <a:gd name="connsiteX0" fmla="*/ 63593 w 85001"/>
                <a:gd name="connsiteY0" fmla="*/ 83366 h 83366"/>
                <a:gd name="connsiteX1" fmla="*/ 85001 w 85001"/>
                <a:gd name="connsiteY1" fmla="*/ 79148 h 83366"/>
                <a:gd name="connsiteX2" fmla="*/ 4482 w 85001"/>
                <a:gd name="connsiteY2" fmla="*/ 0 h 83366"/>
                <a:gd name="connsiteX3" fmla="*/ 0 w 85001"/>
                <a:gd name="connsiteY3" fmla="*/ 21092 h 83366"/>
                <a:gd name="connsiteX4" fmla="*/ 63593 w 85001"/>
                <a:gd name="connsiteY4" fmla="*/ 83366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01" h="83366">
                  <a:moveTo>
                    <a:pt x="63593" y="83366"/>
                  </a:moveTo>
                  <a:cubicBezTo>
                    <a:pt x="70428" y="80723"/>
                    <a:pt x="77674" y="79295"/>
                    <a:pt x="85001" y="79148"/>
                  </a:cubicBezTo>
                  <a:cubicBezTo>
                    <a:pt x="68741" y="43808"/>
                    <a:pt x="40096" y="15651"/>
                    <a:pt x="4482" y="0"/>
                  </a:cubicBezTo>
                  <a:cubicBezTo>
                    <a:pt x="4226" y="7238"/>
                    <a:pt x="2709" y="14375"/>
                    <a:pt x="0" y="21092"/>
                  </a:cubicBezTo>
                  <a:cubicBezTo>
                    <a:pt x="27498" y="34250"/>
                    <a:pt x="49862" y="56150"/>
                    <a:pt x="63593" y="83366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9" descr="Circles with lines with solid fill">
              <a:extLst>
                <a:ext uri="{FF2B5EF4-FFF2-40B4-BE49-F238E27FC236}">
                  <a16:creationId xmlns:a16="http://schemas.microsoft.com/office/drawing/2014/main" id="{BD301E62-65C1-4E7D-AA01-04CB96D9F01F}"/>
                </a:ext>
              </a:extLst>
            </p:cNvPr>
            <p:cNvSpPr/>
            <p:nvPr/>
          </p:nvSpPr>
          <p:spPr>
            <a:xfrm>
              <a:off x="967254" y="700826"/>
              <a:ext cx="85159" cy="83366"/>
            </a:xfrm>
            <a:custGeom>
              <a:avLst/>
              <a:gdLst>
                <a:gd name="connsiteX0" fmla="*/ 0 w 85159"/>
                <a:gd name="connsiteY0" fmla="*/ 79148 h 83366"/>
                <a:gd name="connsiteX1" fmla="*/ 21408 w 85159"/>
                <a:gd name="connsiteY1" fmla="*/ 83366 h 83366"/>
                <a:gd name="connsiteX2" fmla="*/ 85159 w 85159"/>
                <a:gd name="connsiteY2" fmla="*/ 21092 h 83366"/>
                <a:gd name="connsiteX3" fmla="*/ 80677 w 85159"/>
                <a:gd name="connsiteY3" fmla="*/ 0 h 83366"/>
                <a:gd name="connsiteX4" fmla="*/ 0 w 85159"/>
                <a:gd name="connsiteY4" fmla="*/ 79148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59" h="83366">
                  <a:moveTo>
                    <a:pt x="0" y="79148"/>
                  </a:moveTo>
                  <a:cubicBezTo>
                    <a:pt x="7327" y="79295"/>
                    <a:pt x="14573" y="80723"/>
                    <a:pt x="21408" y="83366"/>
                  </a:cubicBezTo>
                  <a:cubicBezTo>
                    <a:pt x="35180" y="56124"/>
                    <a:pt x="57602" y="34221"/>
                    <a:pt x="85159" y="21092"/>
                  </a:cubicBezTo>
                  <a:cubicBezTo>
                    <a:pt x="82450" y="14375"/>
                    <a:pt x="80934" y="7238"/>
                    <a:pt x="80677" y="0"/>
                  </a:cubicBezTo>
                  <a:cubicBezTo>
                    <a:pt x="45004" y="15619"/>
                    <a:pt x="16299" y="43780"/>
                    <a:pt x="0" y="79148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9" descr="Circles with lines with solid fill">
              <a:extLst>
                <a:ext uri="{FF2B5EF4-FFF2-40B4-BE49-F238E27FC236}">
                  <a16:creationId xmlns:a16="http://schemas.microsoft.com/office/drawing/2014/main" id="{06DB201C-52FB-4947-A180-8E5A3BE9D365}"/>
                </a:ext>
              </a:extLst>
            </p:cNvPr>
            <p:cNvSpPr/>
            <p:nvPr/>
          </p:nvSpPr>
          <p:spPr>
            <a:xfrm>
              <a:off x="1171320" y="902994"/>
              <a:ext cx="86002" cy="87848"/>
            </a:xfrm>
            <a:custGeom>
              <a:avLst/>
              <a:gdLst>
                <a:gd name="connsiteX0" fmla="*/ 64278 w 86002"/>
                <a:gd name="connsiteY0" fmla="*/ 0 h 87848"/>
                <a:gd name="connsiteX1" fmla="*/ 0 w 86002"/>
                <a:gd name="connsiteY1" fmla="*/ 65965 h 87848"/>
                <a:gd name="connsiteX2" fmla="*/ 3006 w 86002"/>
                <a:gd name="connsiteY2" fmla="*/ 85212 h 87848"/>
                <a:gd name="connsiteX3" fmla="*/ 3006 w 86002"/>
                <a:gd name="connsiteY3" fmla="*/ 87849 h 87848"/>
                <a:gd name="connsiteX4" fmla="*/ 86003 w 86002"/>
                <a:gd name="connsiteY4" fmla="*/ 3480 h 87848"/>
                <a:gd name="connsiteX5" fmla="*/ 84737 w 86002"/>
                <a:gd name="connsiteY5" fmla="*/ 3480 h 87848"/>
                <a:gd name="connsiteX6" fmla="*/ 64278 w 86002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02" h="87848">
                  <a:moveTo>
                    <a:pt x="64278" y="0"/>
                  </a:moveTo>
                  <a:cubicBezTo>
                    <a:pt x="51042" y="28703"/>
                    <a:pt x="28351" y="51991"/>
                    <a:pt x="0" y="65965"/>
                  </a:cubicBezTo>
                  <a:cubicBezTo>
                    <a:pt x="1997" y="72186"/>
                    <a:pt x="3011" y="78679"/>
                    <a:pt x="3006" y="85212"/>
                  </a:cubicBezTo>
                  <a:cubicBezTo>
                    <a:pt x="3006" y="86108"/>
                    <a:pt x="3006" y="86952"/>
                    <a:pt x="3006" y="87849"/>
                  </a:cubicBezTo>
                  <a:cubicBezTo>
                    <a:pt x="40483" y="71432"/>
                    <a:pt x="70203" y="41221"/>
                    <a:pt x="86003" y="3480"/>
                  </a:cubicBezTo>
                  <a:lnTo>
                    <a:pt x="84737" y="3480"/>
                  </a:lnTo>
                  <a:cubicBezTo>
                    <a:pt x="77772" y="3466"/>
                    <a:pt x="70857" y="2290"/>
                    <a:pt x="64278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9" descr="Circles with lines with solid fill">
              <a:extLst>
                <a:ext uri="{FF2B5EF4-FFF2-40B4-BE49-F238E27FC236}">
                  <a16:creationId xmlns:a16="http://schemas.microsoft.com/office/drawing/2014/main" id="{DBAE93F6-B5D3-48D0-96EE-C934A46F0491}"/>
                </a:ext>
              </a:extLst>
            </p:cNvPr>
            <p:cNvSpPr/>
            <p:nvPr/>
          </p:nvSpPr>
          <p:spPr>
            <a:xfrm>
              <a:off x="964934" y="902994"/>
              <a:ext cx="85844" cy="87848"/>
            </a:xfrm>
            <a:custGeom>
              <a:avLst/>
              <a:gdLst>
                <a:gd name="connsiteX0" fmla="*/ 21567 w 85844"/>
                <a:gd name="connsiteY0" fmla="*/ 0 h 87848"/>
                <a:gd name="connsiteX1" fmla="*/ 1107 w 85844"/>
                <a:gd name="connsiteY1" fmla="*/ 3480 h 87848"/>
                <a:gd name="connsiteX2" fmla="*/ 0 w 85844"/>
                <a:gd name="connsiteY2" fmla="*/ 3480 h 87848"/>
                <a:gd name="connsiteX3" fmla="*/ 82839 w 85844"/>
                <a:gd name="connsiteY3" fmla="*/ 87849 h 87848"/>
                <a:gd name="connsiteX4" fmla="*/ 82839 w 85844"/>
                <a:gd name="connsiteY4" fmla="*/ 85212 h 87848"/>
                <a:gd name="connsiteX5" fmla="*/ 85845 w 85844"/>
                <a:gd name="connsiteY5" fmla="*/ 65965 h 87848"/>
                <a:gd name="connsiteX6" fmla="*/ 21567 w 85844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844" h="87848">
                  <a:moveTo>
                    <a:pt x="21567" y="0"/>
                  </a:moveTo>
                  <a:cubicBezTo>
                    <a:pt x="14988" y="2290"/>
                    <a:pt x="8073" y="3466"/>
                    <a:pt x="1107" y="3480"/>
                  </a:cubicBezTo>
                  <a:lnTo>
                    <a:pt x="0" y="3480"/>
                  </a:lnTo>
                  <a:cubicBezTo>
                    <a:pt x="15763" y="41192"/>
                    <a:pt x="45422" y="71399"/>
                    <a:pt x="82839" y="87849"/>
                  </a:cubicBezTo>
                  <a:cubicBezTo>
                    <a:pt x="82839" y="86952"/>
                    <a:pt x="82839" y="86108"/>
                    <a:pt x="82839" y="85212"/>
                  </a:cubicBezTo>
                  <a:cubicBezTo>
                    <a:pt x="82834" y="78679"/>
                    <a:pt x="83848" y="72186"/>
                    <a:pt x="85845" y="65965"/>
                  </a:cubicBezTo>
                  <a:cubicBezTo>
                    <a:pt x="57494" y="51991"/>
                    <a:pt x="34802" y="28703"/>
                    <a:pt x="21567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9" descr="Circles with lines with solid fill">
              <a:extLst>
                <a:ext uri="{FF2B5EF4-FFF2-40B4-BE49-F238E27FC236}">
                  <a16:creationId xmlns:a16="http://schemas.microsoft.com/office/drawing/2014/main" id="{654068FD-0F55-434A-9F7A-81A3CE8B5BF8}"/>
                </a:ext>
              </a:extLst>
            </p:cNvPr>
            <p:cNvSpPr/>
            <p:nvPr/>
          </p:nvSpPr>
          <p:spPr>
            <a:xfrm>
              <a:off x="923857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9" descr="Circles with lines with solid fill">
              <a:extLst>
                <a:ext uri="{FF2B5EF4-FFF2-40B4-BE49-F238E27FC236}">
                  <a16:creationId xmlns:a16="http://schemas.microsoft.com/office/drawing/2014/main" id="{089BBC09-AE68-44F0-96CF-1749AFCCE0C0}"/>
                </a:ext>
              </a:extLst>
            </p:cNvPr>
            <p:cNvSpPr/>
            <p:nvPr/>
          </p:nvSpPr>
          <p:spPr>
            <a:xfrm>
              <a:off x="1213873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Graphic 9" descr="Circles with lines with solid fill">
              <a:extLst>
                <a:ext uri="{FF2B5EF4-FFF2-40B4-BE49-F238E27FC236}">
                  <a16:creationId xmlns:a16="http://schemas.microsoft.com/office/drawing/2014/main" id="{A61C62DB-93E8-45F3-99EE-AF35B1B7DE8F}"/>
                </a:ext>
              </a:extLst>
            </p:cNvPr>
            <p:cNvSpPr/>
            <p:nvPr/>
          </p:nvSpPr>
          <p:spPr>
            <a:xfrm>
              <a:off x="1068865" y="946022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9" descr="Circles with lines with solid fill">
              <a:extLst>
                <a:ext uri="{FF2B5EF4-FFF2-40B4-BE49-F238E27FC236}">
                  <a16:creationId xmlns:a16="http://schemas.microsoft.com/office/drawing/2014/main" id="{E6C6B154-39DB-4C01-8FB0-A61E1ED45594}"/>
                </a:ext>
              </a:extLst>
            </p:cNvPr>
            <p:cNvSpPr/>
            <p:nvPr/>
          </p:nvSpPr>
          <p:spPr>
            <a:xfrm>
              <a:off x="1068865" y="656006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E9C8DFB-70B5-456A-8002-E92E5967B7F1}"/>
              </a:ext>
            </a:extLst>
          </p:cNvPr>
          <p:cNvSpPr txBox="1"/>
          <p:nvPr/>
        </p:nvSpPr>
        <p:spPr>
          <a:xfrm>
            <a:off x="3605146" y="631236"/>
            <a:ext cx="24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E8E77"/>
                </a:solidFill>
                <a:latin typeface="Nunito" pitchFamily="2" charset="0"/>
              </a:rPr>
              <a:t>3</a:t>
            </a:r>
            <a:endParaRPr lang="en-GB" b="1" dirty="0">
              <a:solidFill>
                <a:srgbClr val="FE8E77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3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94CF0-AC35-9497-0C8B-A18E67AE0718}"/>
              </a:ext>
            </a:extLst>
          </p:cNvPr>
          <p:cNvSpPr txBox="1"/>
          <p:nvPr/>
        </p:nvSpPr>
        <p:spPr>
          <a:xfrm>
            <a:off x="664205" y="1602254"/>
            <a:ext cx="620621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i="0" dirty="0">
                <a:effectLst/>
                <a:latin typeface="Nunito" pitchFamily="2" charset="0"/>
              </a:rPr>
              <a:t>Users to receive warnings when running very fast close to bedtime stating that it might induce insomnia and less sleeping quality.</a:t>
            </a:r>
          </a:p>
        </p:txBody>
      </p:sp>
      <p:sp>
        <p:nvSpPr>
          <p:cNvPr id="11" name="Rounded Rectangle 38">
            <a:hlinkClick r:id="rId3" action="ppaction://hlinksldjump"/>
            <a:extLst>
              <a:ext uri="{FF2B5EF4-FFF2-40B4-BE49-F238E27FC236}">
                <a16:creationId xmlns:a16="http://schemas.microsoft.com/office/drawing/2014/main" id="{4131CD9E-7C1E-4784-A4DD-0394FBB12B71}"/>
              </a:ext>
            </a:extLst>
          </p:cNvPr>
          <p:cNvSpPr/>
          <p:nvPr/>
        </p:nvSpPr>
        <p:spPr>
          <a:xfrm>
            <a:off x="7601885" y="0"/>
            <a:ext cx="1542115" cy="51435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EG" sz="3200" b="1" dirty="0">
                <a:latin typeface="Nunito" pitchFamily="2" charset="0"/>
                <a:cs typeface="Futura Medium" panose="020B0602020204020303" pitchFamily="34" charset="-79"/>
              </a:rPr>
              <a:t>RECOMMENDATIONS</a:t>
            </a:r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 </a:t>
            </a:r>
          </a:p>
          <a:p>
            <a:pPr algn="ctr"/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AND NEXT STEPS</a:t>
            </a:r>
            <a:endParaRPr lang="en-EG" sz="32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1C46F5-9273-4B63-A389-BD25268B2B84}"/>
              </a:ext>
            </a:extLst>
          </p:cNvPr>
          <p:cNvGrpSpPr/>
          <p:nvPr/>
        </p:nvGrpSpPr>
        <p:grpSpPr>
          <a:xfrm>
            <a:off x="3395857" y="444449"/>
            <a:ext cx="742906" cy="742906"/>
            <a:chOff x="923857" y="656006"/>
            <a:chExt cx="374384" cy="374384"/>
          </a:xfrm>
          <a:solidFill>
            <a:srgbClr val="FE8E77"/>
          </a:solidFill>
        </p:grpSpPr>
        <p:sp>
          <p:nvSpPr>
            <p:cNvPr id="5" name="Graphic 9" descr="Circles with lines with solid fill">
              <a:extLst>
                <a:ext uri="{FF2B5EF4-FFF2-40B4-BE49-F238E27FC236}">
                  <a16:creationId xmlns:a16="http://schemas.microsoft.com/office/drawing/2014/main" id="{20A2014B-4C42-41E1-BE24-6D6BB9429801}"/>
                </a:ext>
              </a:extLst>
            </p:cNvPr>
            <p:cNvSpPr/>
            <p:nvPr/>
          </p:nvSpPr>
          <p:spPr>
            <a:xfrm>
              <a:off x="1169844" y="700826"/>
              <a:ext cx="85001" cy="83366"/>
            </a:xfrm>
            <a:custGeom>
              <a:avLst/>
              <a:gdLst>
                <a:gd name="connsiteX0" fmla="*/ 63593 w 85001"/>
                <a:gd name="connsiteY0" fmla="*/ 83366 h 83366"/>
                <a:gd name="connsiteX1" fmla="*/ 85001 w 85001"/>
                <a:gd name="connsiteY1" fmla="*/ 79148 h 83366"/>
                <a:gd name="connsiteX2" fmla="*/ 4482 w 85001"/>
                <a:gd name="connsiteY2" fmla="*/ 0 h 83366"/>
                <a:gd name="connsiteX3" fmla="*/ 0 w 85001"/>
                <a:gd name="connsiteY3" fmla="*/ 21092 h 83366"/>
                <a:gd name="connsiteX4" fmla="*/ 63593 w 85001"/>
                <a:gd name="connsiteY4" fmla="*/ 83366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01" h="83366">
                  <a:moveTo>
                    <a:pt x="63593" y="83366"/>
                  </a:moveTo>
                  <a:cubicBezTo>
                    <a:pt x="70428" y="80723"/>
                    <a:pt x="77674" y="79295"/>
                    <a:pt x="85001" y="79148"/>
                  </a:cubicBezTo>
                  <a:cubicBezTo>
                    <a:pt x="68741" y="43808"/>
                    <a:pt x="40096" y="15651"/>
                    <a:pt x="4482" y="0"/>
                  </a:cubicBezTo>
                  <a:cubicBezTo>
                    <a:pt x="4226" y="7238"/>
                    <a:pt x="2709" y="14375"/>
                    <a:pt x="0" y="21092"/>
                  </a:cubicBezTo>
                  <a:cubicBezTo>
                    <a:pt x="27498" y="34250"/>
                    <a:pt x="49862" y="56150"/>
                    <a:pt x="63593" y="83366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9" descr="Circles with lines with solid fill">
              <a:extLst>
                <a:ext uri="{FF2B5EF4-FFF2-40B4-BE49-F238E27FC236}">
                  <a16:creationId xmlns:a16="http://schemas.microsoft.com/office/drawing/2014/main" id="{7EA2654D-9AD4-43F5-AF64-EF2C1FD58A83}"/>
                </a:ext>
              </a:extLst>
            </p:cNvPr>
            <p:cNvSpPr/>
            <p:nvPr/>
          </p:nvSpPr>
          <p:spPr>
            <a:xfrm>
              <a:off x="967254" y="700826"/>
              <a:ext cx="85159" cy="83366"/>
            </a:xfrm>
            <a:custGeom>
              <a:avLst/>
              <a:gdLst>
                <a:gd name="connsiteX0" fmla="*/ 0 w 85159"/>
                <a:gd name="connsiteY0" fmla="*/ 79148 h 83366"/>
                <a:gd name="connsiteX1" fmla="*/ 21408 w 85159"/>
                <a:gd name="connsiteY1" fmla="*/ 83366 h 83366"/>
                <a:gd name="connsiteX2" fmla="*/ 85159 w 85159"/>
                <a:gd name="connsiteY2" fmla="*/ 21092 h 83366"/>
                <a:gd name="connsiteX3" fmla="*/ 80677 w 85159"/>
                <a:gd name="connsiteY3" fmla="*/ 0 h 83366"/>
                <a:gd name="connsiteX4" fmla="*/ 0 w 85159"/>
                <a:gd name="connsiteY4" fmla="*/ 79148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59" h="83366">
                  <a:moveTo>
                    <a:pt x="0" y="79148"/>
                  </a:moveTo>
                  <a:cubicBezTo>
                    <a:pt x="7327" y="79295"/>
                    <a:pt x="14573" y="80723"/>
                    <a:pt x="21408" y="83366"/>
                  </a:cubicBezTo>
                  <a:cubicBezTo>
                    <a:pt x="35180" y="56124"/>
                    <a:pt x="57602" y="34221"/>
                    <a:pt x="85159" y="21092"/>
                  </a:cubicBezTo>
                  <a:cubicBezTo>
                    <a:pt x="82450" y="14375"/>
                    <a:pt x="80934" y="7238"/>
                    <a:pt x="80677" y="0"/>
                  </a:cubicBezTo>
                  <a:cubicBezTo>
                    <a:pt x="45004" y="15619"/>
                    <a:pt x="16299" y="43780"/>
                    <a:pt x="0" y="79148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9" descr="Circles with lines with solid fill">
              <a:extLst>
                <a:ext uri="{FF2B5EF4-FFF2-40B4-BE49-F238E27FC236}">
                  <a16:creationId xmlns:a16="http://schemas.microsoft.com/office/drawing/2014/main" id="{CBCF1A49-613B-4620-B30B-29C2A26E9067}"/>
                </a:ext>
              </a:extLst>
            </p:cNvPr>
            <p:cNvSpPr/>
            <p:nvPr/>
          </p:nvSpPr>
          <p:spPr>
            <a:xfrm>
              <a:off x="1171320" y="902994"/>
              <a:ext cx="86002" cy="87848"/>
            </a:xfrm>
            <a:custGeom>
              <a:avLst/>
              <a:gdLst>
                <a:gd name="connsiteX0" fmla="*/ 64278 w 86002"/>
                <a:gd name="connsiteY0" fmla="*/ 0 h 87848"/>
                <a:gd name="connsiteX1" fmla="*/ 0 w 86002"/>
                <a:gd name="connsiteY1" fmla="*/ 65965 h 87848"/>
                <a:gd name="connsiteX2" fmla="*/ 3006 w 86002"/>
                <a:gd name="connsiteY2" fmla="*/ 85212 h 87848"/>
                <a:gd name="connsiteX3" fmla="*/ 3006 w 86002"/>
                <a:gd name="connsiteY3" fmla="*/ 87849 h 87848"/>
                <a:gd name="connsiteX4" fmla="*/ 86003 w 86002"/>
                <a:gd name="connsiteY4" fmla="*/ 3480 h 87848"/>
                <a:gd name="connsiteX5" fmla="*/ 84737 w 86002"/>
                <a:gd name="connsiteY5" fmla="*/ 3480 h 87848"/>
                <a:gd name="connsiteX6" fmla="*/ 64278 w 86002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02" h="87848">
                  <a:moveTo>
                    <a:pt x="64278" y="0"/>
                  </a:moveTo>
                  <a:cubicBezTo>
                    <a:pt x="51042" y="28703"/>
                    <a:pt x="28351" y="51991"/>
                    <a:pt x="0" y="65965"/>
                  </a:cubicBezTo>
                  <a:cubicBezTo>
                    <a:pt x="1997" y="72186"/>
                    <a:pt x="3011" y="78679"/>
                    <a:pt x="3006" y="85212"/>
                  </a:cubicBezTo>
                  <a:cubicBezTo>
                    <a:pt x="3006" y="86108"/>
                    <a:pt x="3006" y="86952"/>
                    <a:pt x="3006" y="87849"/>
                  </a:cubicBezTo>
                  <a:cubicBezTo>
                    <a:pt x="40483" y="71432"/>
                    <a:pt x="70203" y="41221"/>
                    <a:pt x="86003" y="3480"/>
                  </a:cubicBezTo>
                  <a:lnTo>
                    <a:pt x="84737" y="3480"/>
                  </a:lnTo>
                  <a:cubicBezTo>
                    <a:pt x="77772" y="3466"/>
                    <a:pt x="70857" y="2290"/>
                    <a:pt x="64278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9" descr="Circles with lines with solid fill">
              <a:extLst>
                <a:ext uri="{FF2B5EF4-FFF2-40B4-BE49-F238E27FC236}">
                  <a16:creationId xmlns:a16="http://schemas.microsoft.com/office/drawing/2014/main" id="{E1A04161-9087-488B-8302-B6F44BDF0F7E}"/>
                </a:ext>
              </a:extLst>
            </p:cNvPr>
            <p:cNvSpPr/>
            <p:nvPr/>
          </p:nvSpPr>
          <p:spPr>
            <a:xfrm>
              <a:off x="964934" y="902994"/>
              <a:ext cx="85844" cy="87848"/>
            </a:xfrm>
            <a:custGeom>
              <a:avLst/>
              <a:gdLst>
                <a:gd name="connsiteX0" fmla="*/ 21567 w 85844"/>
                <a:gd name="connsiteY0" fmla="*/ 0 h 87848"/>
                <a:gd name="connsiteX1" fmla="*/ 1107 w 85844"/>
                <a:gd name="connsiteY1" fmla="*/ 3480 h 87848"/>
                <a:gd name="connsiteX2" fmla="*/ 0 w 85844"/>
                <a:gd name="connsiteY2" fmla="*/ 3480 h 87848"/>
                <a:gd name="connsiteX3" fmla="*/ 82839 w 85844"/>
                <a:gd name="connsiteY3" fmla="*/ 87849 h 87848"/>
                <a:gd name="connsiteX4" fmla="*/ 82839 w 85844"/>
                <a:gd name="connsiteY4" fmla="*/ 85212 h 87848"/>
                <a:gd name="connsiteX5" fmla="*/ 85845 w 85844"/>
                <a:gd name="connsiteY5" fmla="*/ 65965 h 87848"/>
                <a:gd name="connsiteX6" fmla="*/ 21567 w 85844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844" h="87848">
                  <a:moveTo>
                    <a:pt x="21567" y="0"/>
                  </a:moveTo>
                  <a:cubicBezTo>
                    <a:pt x="14988" y="2290"/>
                    <a:pt x="8073" y="3466"/>
                    <a:pt x="1107" y="3480"/>
                  </a:cubicBezTo>
                  <a:lnTo>
                    <a:pt x="0" y="3480"/>
                  </a:lnTo>
                  <a:cubicBezTo>
                    <a:pt x="15763" y="41192"/>
                    <a:pt x="45422" y="71399"/>
                    <a:pt x="82839" y="87849"/>
                  </a:cubicBezTo>
                  <a:cubicBezTo>
                    <a:pt x="82839" y="86952"/>
                    <a:pt x="82839" y="86108"/>
                    <a:pt x="82839" y="85212"/>
                  </a:cubicBezTo>
                  <a:cubicBezTo>
                    <a:pt x="82834" y="78679"/>
                    <a:pt x="83848" y="72186"/>
                    <a:pt x="85845" y="65965"/>
                  </a:cubicBezTo>
                  <a:cubicBezTo>
                    <a:pt x="57494" y="51991"/>
                    <a:pt x="34802" y="28703"/>
                    <a:pt x="21567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9" descr="Circles with lines with solid fill">
              <a:extLst>
                <a:ext uri="{FF2B5EF4-FFF2-40B4-BE49-F238E27FC236}">
                  <a16:creationId xmlns:a16="http://schemas.microsoft.com/office/drawing/2014/main" id="{39EBF6D6-06A3-43FC-9DAF-E766A956CF49}"/>
                </a:ext>
              </a:extLst>
            </p:cNvPr>
            <p:cNvSpPr/>
            <p:nvPr/>
          </p:nvSpPr>
          <p:spPr>
            <a:xfrm>
              <a:off x="923857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9" descr="Circles with lines with solid fill">
              <a:extLst>
                <a:ext uri="{FF2B5EF4-FFF2-40B4-BE49-F238E27FC236}">
                  <a16:creationId xmlns:a16="http://schemas.microsoft.com/office/drawing/2014/main" id="{E22C04FA-89FB-400F-8681-26460C3A242A}"/>
                </a:ext>
              </a:extLst>
            </p:cNvPr>
            <p:cNvSpPr/>
            <p:nvPr/>
          </p:nvSpPr>
          <p:spPr>
            <a:xfrm>
              <a:off x="1213873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Graphic 9" descr="Circles with lines with solid fill">
              <a:extLst>
                <a:ext uri="{FF2B5EF4-FFF2-40B4-BE49-F238E27FC236}">
                  <a16:creationId xmlns:a16="http://schemas.microsoft.com/office/drawing/2014/main" id="{63FECF29-FB4A-45DA-9503-B53BB23B7E67}"/>
                </a:ext>
              </a:extLst>
            </p:cNvPr>
            <p:cNvSpPr/>
            <p:nvPr/>
          </p:nvSpPr>
          <p:spPr>
            <a:xfrm>
              <a:off x="1068865" y="946022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9" descr="Circles with lines with solid fill">
              <a:extLst>
                <a:ext uri="{FF2B5EF4-FFF2-40B4-BE49-F238E27FC236}">
                  <a16:creationId xmlns:a16="http://schemas.microsoft.com/office/drawing/2014/main" id="{27DADB92-BDCD-4E97-B426-40A21CACAA78}"/>
                </a:ext>
              </a:extLst>
            </p:cNvPr>
            <p:cNvSpPr/>
            <p:nvPr/>
          </p:nvSpPr>
          <p:spPr>
            <a:xfrm>
              <a:off x="1068865" y="656006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571CD3-C276-407F-8779-D5320ED48B40}"/>
              </a:ext>
            </a:extLst>
          </p:cNvPr>
          <p:cNvSpPr txBox="1"/>
          <p:nvPr/>
        </p:nvSpPr>
        <p:spPr>
          <a:xfrm>
            <a:off x="3598322" y="631236"/>
            <a:ext cx="24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E8E77"/>
                </a:solidFill>
                <a:latin typeface="Nunito" pitchFamily="2" charset="0"/>
              </a:rPr>
              <a:t>4</a:t>
            </a:r>
            <a:endParaRPr lang="en-GB" b="1" dirty="0">
              <a:solidFill>
                <a:srgbClr val="FE8E77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5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94CF0-AC35-9497-0C8B-A18E67AE0718}"/>
              </a:ext>
            </a:extLst>
          </p:cNvPr>
          <p:cNvSpPr txBox="1"/>
          <p:nvPr/>
        </p:nvSpPr>
        <p:spPr>
          <a:xfrm>
            <a:off x="664205" y="1602254"/>
            <a:ext cx="620621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i="0" dirty="0">
                <a:effectLst/>
                <a:latin typeface="Nunito" pitchFamily="2" charset="0"/>
              </a:rPr>
              <a:t>As most users have not tracked their weight progress, </a:t>
            </a:r>
            <a:r>
              <a:rPr lang="en-GB" sz="2000" b="1" i="0" dirty="0" err="1">
                <a:effectLst/>
                <a:latin typeface="Nunito" pitchFamily="2" charset="0"/>
              </a:rPr>
              <a:t>Bellabeat</a:t>
            </a:r>
            <a:r>
              <a:rPr lang="en-GB" sz="2000" b="1" i="0" dirty="0">
                <a:effectLst/>
                <a:latin typeface="Nunito" pitchFamily="2" charset="0"/>
              </a:rPr>
              <a:t> could promote persistent weight tracking features to users to hook them and even get new users.</a:t>
            </a:r>
          </a:p>
        </p:txBody>
      </p:sp>
      <p:sp>
        <p:nvSpPr>
          <p:cNvPr id="11" name="Rounded Rectangle 38">
            <a:hlinkClick r:id="rId3" action="ppaction://hlinksldjump"/>
            <a:extLst>
              <a:ext uri="{FF2B5EF4-FFF2-40B4-BE49-F238E27FC236}">
                <a16:creationId xmlns:a16="http://schemas.microsoft.com/office/drawing/2014/main" id="{4131CD9E-7C1E-4784-A4DD-0394FBB12B71}"/>
              </a:ext>
            </a:extLst>
          </p:cNvPr>
          <p:cNvSpPr/>
          <p:nvPr/>
        </p:nvSpPr>
        <p:spPr>
          <a:xfrm>
            <a:off x="7601885" y="0"/>
            <a:ext cx="1542115" cy="51435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EG" sz="3200" b="1" dirty="0">
                <a:latin typeface="Nunito" pitchFamily="2" charset="0"/>
                <a:cs typeface="Futura Medium" panose="020B0602020204020303" pitchFamily="34" charset="-79"/>
              </a:rPr>
              <a:t>RECOMMENDATIONS</a:t>
            </a:r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 </a:t>
            </a:r>
          </a:p>
          <a:p>
            <a:pPr algn="ctr"/>
            <a:r>
              <a:rPr lang="en-US" sz="3200" b="1" dirty="0">
                <a:latin typeface="Nunito" pitchFamily="2" charset="0"/>
                <a:cs typeface="Futura Medium" panose="020B0602020204020303" pitchFamily="34" charset="-79"/>
              </a:rPr>
              <a:t>AND NEXT STEPS</a:t>
            </a:r>
            <a:endParaRPr lang="en-EG" sz="32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109EDC-1875-422E-9C5C-94FAEC2B0FB9}"/>
              </a:ext>
            </a:extLst>
          </p:cNvPr>
          <p:cNvGrpSpPr/>
          <p:nvPr/>
        </p:nvGrpSpPr>
        <p:grpSpPr>
          <a:xfrm>
            <a:off x="3395857" y="444449"/>
            <a:ext cx="742906" cy="742906"/>
            <a:chOff x="923857" y="656006"/>
            <a:chExt cx="374384" cy="374384"/>
          </a:xfrm>
          <a:solidFill>
            <a:srgbClr val="FE8E77"/>
          </a:solidFill>
        </p:grpSpPr>
        <p:sp>
          <p:nvSpPr>
            <p:cNvPr id="5" name="Graphic 9" descr="Circles with lines with solid fill">
              <a:extLst>
                <a:ext uri="{FF2B5EF4-FFF2-40B4-BE49-F238E27FC236}">
                  <a16:creationId xmlns:a16="http://schemas.microsoft.com/office/drawing/2014/main" id="{F0F484C2-6679-479B-AE9B-AB286B68A762}"/>
                </a:ext>
              </a:extLst>
            </p:cNvPr>
            <p:cNvSpPr/>
            <p:nvPr/>
          </p:nvSpPr>
          <p:spPr>
            <a:xfrm>
              <a:off x="1169844" y="700826"/>
              <a:ext cx="85001" cy="83366"/>
            </a:xfrm>
            <a:custGeom>
              <a:avLst/>
              <a:gdLst>
                <a:gd name="connsiteX0" fmla="*/ 63593 w 85001"/>
                <a:gd name="connsiteY0" fmla="*/ 83366 h 83366"/>
                <a:gd name="connsiteX1" fmla="*/ 85001 w 85001"/>
                <a:gd name="connsiteY1" fmla="*/ 79148 h 83366"/>
                <a:gd name="connsiteX2" fmla="*/ 4482 w 85001"/>
                <a:gd name="connsiteY2" fmla="*/ 0 h 83366"/>
                <a:gd name="connsiteX3" fmla="*/ 0 w 85001"/>
                <a:gd name="connsiteY3" fmla="*/ 21092 h 83366"/>
                <a:gd name="connsiteX4" fmla="*/ 63593 w 85001"/>
                <a:gd name="connsiteY4" fmla="*/ 83366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01" h="83366">
                  <a:moveTo>
                    <a:pt x="63593" y="83366"/>
                  </a:moveTo>
                  <a:cubicBezTo>
                    <a:pt x="70428" y="80723"/>
                    <a:pt x="77674" y="79295"/>
                    <a:pt x="85001" y="79148"/>
                  </a:cubicBezTo>
                  <a:cubicBezTo>
                    <a:pt x="68741" y="43808"/>
                    <a:pt x="40096" y="15651"/>
                    <a:pt x="4482" y="0"/>
                  </a:cubicBezTo>
                  <a:cubicBezTo>
                    <a:pt x="4226" y="7238"/>
                    <a:pt x="2709" y="14375"/>
                    <a:pt x="0" y="21092"/>
                  </a:cubicBezTo>
                  <a:cubicBezTo>
                    <a:pt x="27498" y="34250"/>
                    <a:pt x="49862" y="56150"/>
                    <a:pt x="63593" y="83366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9" descr="Circles with lines with solid fill">
              <a:extLst>
                <a:ext uri="{FF2B5EF4-FFF2-40B4-BE49-F238E27FC236}">
                  <a16:creationId xmlns:a16="http://schemas.microsoft.com/office/drawing/2014/main" id="{EA9CDDFD-C4C8-40C5-8B46-46D05FFF4D22}"/>
                </a:ext>
              </a:extLst>
            </p:cNvPr>
            <p:cNvSpPr/>
            <p:nvPr/>
          </p:nvSpPr>
          <p:spPr>
            <a:xfrm>
              <a:off x="967254" y="700826"/>
              <a:ext cx="85159" cy="83366"/>
            </a:xfrm>
            <a:custGeom>
              <a:avLst/>
              <a:gdLst>
                <a:gd name="connsiteX0" fmla="*/ 0 w 85159"/>
                <a:gd name="connsiteY0" fmla="*/ 79148 h 83366"/>
                <a:gd name="connsiteX1" fmla="*/ 21408 w 85159"/>
                <a:gd name="connsiteY1" fmla="*/ 83366 h 83366"/>
                <a:gd name="connsiteX2" fmla="*/ 85159 w 85159"/>
                <a:gd name="connsiteY2" fmla="*/ 21092 h 83366"/>
                <a:gd name="connsiteX3" fmla="*/ 80677 w 85159"/>
                <a:gd name="connsiteY3" fmla="*/ 0 h 83366"/>
                <a:gd name="connsiteX4" fmla="*/ 0 w 85159"/>
                <a:gd name="connsiteY4" fmla="*/ 79148 h 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59" h="83366">
                  <a:moveTo>
                    <a:pt x="0" y="79148"/>
                  </a:moveTo>
                  <a:cubicBezTo>
                    <a:pt x="7327" y="79295"/>
                    <a:pt x="14573" y="80723"/>
                    <a:pt x="21408" y="83366"/>
                  </a:cubicBezTo>
                  <a:cubicBezTo>
                    <a:pt x="35180" y="56124"/>
                    <a:pt x="57602" y="34221"/>
                    <a:pt x="85159" y="21092"/>
                  </a:cubicBezTo>
                  <a:cubicBezTo>
                    <a:pt x="82450" y="14375"/>
                    <a:pt x="80934" y="7238"/>
                    <a:pt x="80677" y="0"/>
                  </a:cubicBezTo>
                  <a:cubicBezTo>
                    <a:pt x="45004" y="15619"/>
                    <a:pt x="16299" y="43780"/>
                    <a:pt x="0" y="79148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9" descr="Circles with lines with solid fill">
              <a:extLst>
                <a:ext uri="{FF2B5EF4-FFF2-40B4-BE49-F238E27FC236}">
                  <a16:creationId xmlns:a16="http://schemas.microsoft.com/office/drawing/2014/main" id="{06AFFA44-D3D5-427D-A818-06E1382F71E6}"/>
                </a:ext>
              </a:extLst>
            </p:cNvPr>
            <p:cNvSpPr/>
            <p:nvPr/>
          </p:nvSpPr>
          <p:spPr>
            <a:xfrm>
              <a:off x="1171320" y="902994"/>
              <a:ext cx="86002" cy="87848"/>
            </a:xfrm>
            <a:custGeom>
              <a:avLst/>
              <a:gdLst>
                <a:gd name="connsiteX0" fmla="*/ 64278 w 86002"/>
                <a:gd name="connsiteY0" fmla="*/ 0 h 87848"/>
                <a:gd name="connsiteX1" fmla="*/ 0 w 86002"/>
                <a:gd name="connsiteY1" fmla="*/ 65965 h 87848"/>
                <a:gd name="connsiteX2" fmla="*/ 3006 w 86002"/>
                <a:gd name="connsiteY2" fmla="*/ 85212 h 87848"/>
                <a:gd name="connsiteX3" fmla="*/ 3006 w 86002"/>
                <a:gd name="connsiteY3" fmla="*/ 87849 h 87848"/>
                <a:gd name="connsiteX4" fmla="*/ 86003 w 86002"/>
                <a:gd name="connsiteY4" fmla="*/ 3480 h 87848"/>
                <a:gd name="connsiteX5" fmla="*/ 84737 w 86002"/>
                <a:gd name="connsiteY5" fmla="*/ 3480 h 87848"/>
                <a:gd name="connsiteX6" fmla="*/ 64278 w 86002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002" h="87848">
                  <a:moveTo>
                    <a:pt x="64278" y="0"/>
                  </a:moveTo>
                  <a:cubicBezTo>
                    <a:pt x="51042" y="28703"/>
                    <a:pt x="28351" y="51991"/>
                    <a:pt x="0" y="65965"/>
                  </a:cubicBezTo>
                  <a:cubicBezTo>
                    <a:pt x="1997" y="72186"/>
                    <a:pt x="3011" y="78679"/>
                    <a:pt x="3006" y="85212"/>
                  </a:cubicBezTo>
                  <a:cubicBezTo>
                    <a:pt x="3006" y="86108"/>
                    <a:pt x="3006" y="86952"/>
                    <a:pt x="3006" y="87849"/>
                  </a:cubicBezTo>
                  <a:cubicBezTo>
                    <a:pt x="40483" y="71432"/>
                    <a:pt x="70203" y="41221"/>
                    <a:pt x="86003" y="3480"/>
                  </a:cubicBezTo>
                  <a:lnTo>
                    <a:pt x="84737" y="3480"/>
                  </a:lnTo>
                  <a:cubicBezTo>
                    <a:pt x="77772" y="3466"/>
                    <a:pt x="70857" y="2290"/>
                    <a:pt x="64278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9" descr="Circles with lines with solid fill">
              <a:extLst>
                <a:ext uri="{FF2B5EF4-FFF2-40B4-BE49-F238E27FC236}">
                  <a16:creationId xmlns:a16="http://schemas.microsoft.com/office/drawing/2014/main" id="{F9FBCFAD-C4CC-4F85-BB3F-5E30D95D6482}"/>
                </a:ext>
              </a:extLst>
            </p:cNvPr>
            <p:cNvSpPr/>
            <p:nvPr/>
          </p:nvSpPr>
          <p:spPr>
            <a:xfrm>
              <a:off x="964934" y="902994"/>
              <a:ext cx="85844" cy="87848"/>
            </a:xfrm>
            <a:custGeom>
              <a:avLst/>
              <a:gdLst>
                <a:gd name="connsiteX0" fmla="*/ 21567 w 85844"/>
                <a:gd name="connsiteY0" fmla="*/ 0 h 87848"/>
                <a:gd name="connsiteX1" fmla="*/ 1107 w 85844"/>
                <a:gd name="connsiteY1" fmla="*/ 3480 h 87848"/>
                <a:gd name="connsiteX2" fmla="*/ 0 w 85844"/>
                <a:gd name="connsiteY2" fmla="*/ 3480 h 87848"/>
                <a:gd name="connsiteX3" fmla="*/ 82839 w 85844"/>
                <a:gd name="connsiteY3" fmla="*/ 87849 h 87848"/>
                <a:gd name="connsiteX4" fmla="*/ 82839 w 85844"/>
                <a:gd name="connsiteY4" fmla="*/ 85212 h 87848"/>
                <a:gd name="connsiteX5" fmla="*/ 85845 w 85844"/>
                <a:gd name="connsiteY5" fmla="*/ 65965 h 87848"/>
                <a:gd name="connsiteX6" fmla="*/ 21567 w 85844"/>
                <a:gd name="connsiteY6" fmla="*/ 0 h 8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844" h="87848">
                  <a:moveTo>
                    <a:pt x="21567" y="0"/>
                  </a:moveTo>
                  <a:cubicBezTo>
                    <a:pt x="14988" y="2290"/>
                    <a:pt x="8073" y="3466"/>
                    <a:pt x="1107" y="3480"/>
                  </a:cubicBezTo>
                  <a:lnTo>
                    <a:pt x="0" y="3480"/>
                  </a:lnTo>
                  <a:cubicBezTo>
                    <a:pt x="15763" y="41192"/>
                    <a:pt x="45422" y="71399"/>
                    <a:pt x="82839" y="87849"/>
                  </a:cubicBezTo>
                  <a:cubicBezTo>
                    <a:pt x="82839" y="86952"/>
                    <a:pt x="82839" y="86108"/>
                    <a:pt x="82839" y="85212"/>
                  </a:cubicBezTo>
                  <a:cubicBezTo>
                    <a:pt x="82834" y="78679"/>
                    <a:pt x="83848" y="72186"/>
                    <a:pt x="85845" y="65965"/>
                  </a:cubicBezTo>
                  <a:cubicBezTo>
                    <a:pt x="57494" y="51991"/>
                    <a:pt x="34802" y="28703"/>
                    <a:pt x="21567" y="0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9" descr="Circles with lines with solid fill">
              <a:extLst>
                <a:ext uri="{FF2B5EF4-FFF2-40B4-BE49-F238E27FC236}">
                  <a16:creationId xmlns:a16="http://schemas.microsoft.com/office/drawing/2014/main" id="{B0153E70-E14B-4CE0-BEA7-490D8E9484CD}"/>
                </a:ext>
              </a:extLst>
            </p:cNvPr>
            <p:cNvSpPr/>
            <p:nvPr/>
          </p:nvSpPr>
          <p:spPr>
            <a:xfrm>
              <a:off x="923857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9" descr="Circles with lines with solid fill">
              <a:extLst>
                <a:ext uri="{FF2B5EF4-FFF2-40B4-BE49-F238E27FC236}">
                  <a16:creationId xmlns:a16="http://schemas.microsoft.com/office/drawing/2014/main" id="{8335EFF0-66B3-42D4-879F-18EF3D6A7D68}"/>
                </a:ext>
              </a:extLst>
            </p:cNvPr>
            <p:cNvSpPr/>
            <p:nvPr/>
          </p:nvSpPr>
          <p:spPr>
            <a:xfrm>
              <a:off x="1213873" y="801014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Graphic 9" descr="Circles with lines with solid fill">
              <a:extLst>
                <a:ext uri="{FF2B5EF4-FFF2-40B4-BE49-F238E27FC236}">
                  <a16:creationId xmlns:a16="http://schemas.microsoft.com/office/drawing/2014/main" id="{B39F1FC4-1E3F-43E7-8AC6-4D17556B500C}"/>
                </a:ext>
              </a:extLst>
            </p:cNvPr>
            <p:cNvSpPr/>
            <p:nvPr/>
          </p:nvSpPr>
          <p:spPr>
            <a:xfrm>
              <a:off x="1068865" y="946022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9" descr="Circles with lines with solid fill">
              <a:extLst>
                <a:ext uri="{FF2B5EF4-FFF2-40B4-BE49-F238E27FC236}">
                  <a16:creationId xmlns:a16="http://schemas.microsoft.com/office/drawing/2014/main" id="{0DC1B555-9E7F-4D82-94AE-D98D8505FD61}"/>
                </a:ext>
              </a:extLst>
            </p:cNvPr>
            <p:cNvSpPr/>
            <p:nvPr/>
          </p:nvSpPr>
          <p:spPr>
            <a:xfrm>
              <a:off x="1068865" y="656006"/>
              <a:ext cx="84368" cy="84368"/>
            </a:xfrm>
            <a:custGeom>
              <a:avLst/>
              <a:gdLst>
                <a:gd name="connsiteX0" fmla="*/ 84368 w 84368"/>
                <a:gd name="connsiteY0" fmla="*/ 42184 h 84368"/>
                <a:gd name="connsiteX1" fmla="*/ 42184 w 84368"/>
                <a:gd name="connsiteY1" fmla="*/ 84368 h 84368"/>
                <a:gd name="connsiteX2" fmla="*/ 0 w 84368"/>
                <a:gd name="connsiteY2" fmla="*/ 42184 h 84368"/>
                <a:gd name="connsiteX3" fmla="*/ 42184 w 84368"/>
                <a:gd name="connsiteY3" fmla="*/ 0 h 84368"/>
                <a:gd name="connsiteX4" fmla="*/ 84368 w 84368"/>
                <a:gd name="connsiteY4" fmla="*/ 42184 h 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68" h="84368">
                  <a:moveTo>
                    <a:pt x="84368" y="42184"/>
                  </a:moveTo>
                  <a:cubicBezTo>
                    <a:pt x="84368" y="65482"/>
                    <a:pt x="65482" y="84368"/>
                    <a:pt x="42184" y="84368"/>
                  </a:cubicBezTo>
                  <a:cubicBezTo>
                    <a:pt x="18886" y="84368"/>
                    <a:pt x="0" y="65482"/>
                    <a:pt x="0" y="42184"/>
                  </a:cubicBezTo>
                  <a:cubicBezTo>
                    <a:pt x="0" y="18886"/>
                    <a:pt x="18886" y="0"/>
                    <a:pt x="42184" y="0"/>
                  </a:cubicBezTo>
                  <a:cubicBezTo>
                    <a:pt x="65482" y="0"/>
                    <a:pt x="84368" y="18886"/>
                    <a:pt x="84368" y="42184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CDB0BB-6AA5-4881-9B39-BCDD4AA4F146}"/>
              </a:ext>
            </a:extLst>
          </p:cNvPr>
          <p:cNvSpPr txBox="1"/>
          <p:nvPr/>
        </p:nvSpPr>
        <p:spPr>
          <a:xfrm>
            <a:off x="3605146" y="631236"/>
            <a:ext cx="24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E8E77"/>
                </a:solidFill>
                <a:latin typeface="Nunito" pitchFamily="2" charset="0"/>
              </a:rPr>
              <a:t>5</a:t>
            </a:r>
            <a:endParaRPr lang="en-GB" b="1" dirty="0">
              <a:solidFill>
                <a:srgbClr val="FE8E77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74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umbbells">
                <a:extLst>
                  <a:ext uri="{FF2B5EF4-FFF2-40B4-BE49-F238E27FC236}">
                    <a16:creationId xmlns:a16="http://schemas.microsoft.com/office/drawing/2014/main" id="{ECF135FE-80DD-D300-D83A-373C2A16D2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9180658" y="632171"/>
              <a:ext cx="1669413" cy="75882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669413" cy="758824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310" ay="449603" az="823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97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umbbells">
                <a:extLst>
                  <a:ext uri="{FF2B5EF4-FFF2-40B4-BE49-F238E27FC236}">
                    <a16:creationId xmlns:a16="http://schemas.microsoft.com/office/drawing/2014/main" id="{ECF135FE-80DD-D300-D83A-373C2A16D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9180658" y="632171"/>
                <a:ext cx="1669413" cy="75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Water Bottle">
                <a:extLst>
                  <a:ext uri="{FF2B5EF4-FFF2-40B4-BE49-F238E27FC236}">
                    <a16:creationId xmlns:a16="http://schemas.microsoft.com/office/drawing/2014/main" id="{DAB8D548-4B1D-A96F-8D5A-64DBD3C26A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41170" y="3051235"/>
              <a:ext cx="935820" cy="232690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35820" cy="2326904"/>
                    </a:xfrm>
                    <a:prstGeom prst="rect">
                      <a:avLst/>
                    </a:prstGeom>
                  </am3d:spPr>
                  <am3d:camera>
                    <am3d:pos x="0" y="0" z="52832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2495" d="1000000"/>
                    <am3d:preTrans dx="3" dy="-18000000" dz="-6"/>
                    <am3d:scale>
                      <am3d:sx n="1000000" d="1000000"/>
                      <am3d:sy n="1000000" d="1000000"/>
                      <am3d:sz n="1000000" d="1000000"/>
                    </am3d:scale>
                    <am3d:rot ax="6508710" ay="-2911647" az="-684223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05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Water Bottle">
                <a:extLst>
                  <a:ext uri="{FF2B5EF4-FFF2-40B4-BE49-F238E27FC236}">
                    <a16:creationId xmlns:a16="http://schemas.microsoft.com/office/drawing/2014/main" id="{DAB8D548-4B1D-A96F-8D5A-64DBD3C26A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1170" y="3051235"/>
                <a:ext cx="935820" cy="2326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4D70785B-42EE-9C8D-C9AD-4C184899145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7648275">
              <a:off x="-1724485" y="3469901"/>
              <a:ext cx="1115269" cy="1812312"/>
            </p:xfrm>
            <a:graphic>
              <a:graphicData uri="http://schemas.microsoft.com/office/drawing/2017/model3d">
                <am3d:model3d r:embed="rId7">
                  <am3d:spPr>
                    <a:xfrm rot="17648275">
                      <a:off x="0" y="0"/>
                      <a:ext cx="1115269" cy="1812312"/>
                    </a:xfrm>
                    <a:prstGeom prst="rect">
                      <a:avLst/>
                    </a:prstGeom>
                  </am3d:spPr>
                  <am3d:camera>
                    <am3d:pos x="0" y="0" z="58065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52" d="1000000"/>
                    <am3d:preTrans dx="-1776591" dy="-7941959" dz="2276195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278" ay="1155944" az="23858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30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4D70785B-42EE-9C8D-C9AD-4C18489914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7648275">
                <a:off x="-1724485" y="3469901"/>
                <a:ext cx="1115269" cy="1812312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5045E5-9725-4790-9104-5171F7ECC35B}"/>
              </a:ext>
            </a:extLst>
          </p:cNvPr>
          <p:cNvSpPr txBox="1"/>
          <p:nvPr/>
        </p:nvSpPr>
        <p:spPr>
          <a:xfrm>
            <a:off x="408599" y="1140589"/>
            <a:ext cx="3509865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Nunito" pitchFamily="2" charset="0"/>
                <a:cs typeface="Futura Medium" panose="020B0602020204020303" pitchFamily="34" charset="-79"/>
              </a:rPr>
              <a:t>Urška</a:t>
            </a:r>
            <a:r>
              <a:rPr lang="en-US" sz="1400" dirty="0">
                <a:latin typeface="Nunito" pitchFamily="2" charset="0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latin typeface="Nunito" pitchFamily="2" charset="0"/>
                <a:cs typeface="Futura Medium" panose="020B0602020204020303" pitchFamily="34" charset="-79"/>
              </a:rPr>
              <a:t>Sršen</a:t>
            </a:r>
            <a:r>
              <a:rPr lang="en-US" sz="1400" dirty="0">
                <a:latin typeface="Nunito" pitchFamily="2" charset="0"/>
                <a:cs typeface="Futura Medium" panose="020B0602020204020303" pitchFamily="34" charset="-79"/>
              </a:rPr>
              <a:t> believes that analyzing smart device fitness data could help unlock new growth opportunities for the company. I've been asked to focus on one of </a:t>
            </a:r>
            <a:r>
              <a:rPr lang="en-US" sz="1400" dirty="0" err="1">
                <a:latin typeface="Nunito" pitchFamily="2" charset="0"/>
                <a:cs typeface="Futura Medium" panose="020B0602020204020303" pitchFamily="34" charset="-79"/>
              </a:rPr>
              <a:t>Bellabeat’s</a:t>
            </a:r>
            <a:r>
              <a:rPr lang="en-US" sz="1400" dirty="0">
                <a:latin typeface="Nunito" pitchFamily="2" charset="0"/>
                <a:cs typeface="Futura Medium" panose="020B0602020204020303" pitchFamily="34" charset="-79"/>
              </a:rPr>
              <a:t> products and analyze smart device data to gain insight into how consumers are using their smart devices. In conclusion, the main business task here is:</a:t>
            </a:r>
          </a:p>
          <a:p>
            <a:endParaRPr lang="en-US" b="1" dirty="0">
              <a:latin typeface="Nunito" pitchFamily="2" charset="0"/>
              <a:cs typeface="Futura Medium" panose="020B0602020204020303" pitchFamily="34" charset="-79"/>
            </a:endParaRPr>
          </a:p>
          <a:p>
            <a:r>
              <a:rPr lang="en-US" sz="2000" b="1" dirty="0">
                <a:latin typeface="Nunito" pitchFamily="2" charset="0"/>
                <a:cs typeface="Futura Medium" panose="020B0602020204020303" pitchFamily="34" charset="-79"/>
              </a:rPr>
              <a:t>How are consumers using their smart devices?</a:t>
            </a:r>
          </a:p>
        </p:txBody>
      </p:sp>
      <p:sp>
        <p:nvSpPr>
          <p:cNvPr id="3" name="Goals">
            <a:extLst>
              <a:ext uri="{FF2B5EF4-FFF2-40B4-BE49-F238E27FC236}">
                <a16:creationId xmlns:a16="http://schemas.microsoft.com/office/drawing/2014/main" id="{D837966F-D432-2B3F-B572-1202F707327B}"/>
              </a:ext>
            </a:extLst>
          </p:cNvPr>
          <p:cNvSpPr txBox="1"/>
          <p:nvPr/>
        </p:nvSpPr>
        <p:spPr>
          <a:xfrm>
            <a:off x="4737737" y="1850906"/>
            <a:ext cx="4078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unito" pitchFamily="2" charset="0"/>
                <a:ea typeface="Roboto" panose="02000000000000000000" pitchFamily="2" charset="0"/>
                <a:cs typeface="FUTURA MEDIUM" panose="020B0602020204020303" pitchFamily="34" charset="-79"/>
              </a:rPr>
              <a:t>GOALS OF THIS PRESENTATION</a:t>
            </a:r>
            <a:endParaRPr lang="en-US" sz="3600" b="1" dirty="0">
              <a:solidFill>
                <a:schemeClr val="bg1"/>
              </a:solidFill>
              <a:latin typeface="Nunito" pitchFamily="2" charset="0"/>
              <a:ea typeface="Roboto" panose="02000000000000000000" pitchFamily="2" charset="0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Dumbbells">
                <a:extLst>
                  <a:ext uri="{FF2B5EF4-FFF2-40B4-BE49-F238E27FC236}">
                    <a16:creationId xmlns:a16="http://schemas.microsoft.com/office/drawing/2014/main" id="{B1D37613-B01D-4AC2-B07C-DC50F8E85D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095667"/>
                  </p:ext>
                </p:extLst>
              </p:nvPr>
            </p:nvGraphicFramePr>
            <p:xfrm rot="14998562">
              <a:off x="-3157995" y="2012121"/>
              <a:ext cx="1517638" cy="1119259"/>
            </p:xfrm>
            <a:graphic>
              <a:graphicData uri="http://schemas.microsoft.com/office/drawing/2017/model3d">
                <am3d:model3d r:embed="rId3">
                  <am3d:spPr>
                    <a:xfrm rot="14998562">
                      <a:off x="0" y="0"/>
                      <a:ext cx="1517638" cy="1119259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360" ay="-2074614" az="150870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97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Dumbbells">
                <a:extLst>
                  <a:ext uri="{FF2B5EF4-FFF2-40B4-BE49-F238E27FC236}">
                    <a16:creationId xmlns:a16="http://schemas.microsoft.com/office/drawing/2014/main" id="{B1D37613-B01D-4AC2-B07C-DC50F8E85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4998562">
                <a:off x="-3157995" y="2012121"/>
                <a:ext cx="1517638" cy="1119259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ounded Rectangle 36">
            <a:hlinkHover r:id="rId10" action="ppaction://hlinksldjump" highlightClick="1"/>
            <a:extLst>
              <a:ext uri="{FF2B5EF4-FFF2-40B4-BE49-F238E27FC236}">
                <a16:creationId xmlns:a16="http://schemas.microsoft.com/office/drawing/2014/main" id="{6DB94C58-F891-4353-A9B6-5A183331C39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sz="3600" b="1" dirty="0">
                <a:latin typeface="Nunito" pitchFamily="2" charset="0"/>
                <a:cs typeface="Futura Medium" panose="020B0602020204020303" pitchFamily="34" charset="-79"/>
              </a:rPr>
              <a:t>GOALS OF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3871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38">
            <a:extLst>
              <a:ext uri="{FF2B5EF4-FFF2-40B4-BE49-F238E27FC236}">
                <a16:creationId xmlns:a16="http://schemas.microsoft.com/office/drawing/2014/main" id="{D9320C9E-D7E9-446E-AA21-C8D0BFD7914D}"/>
              </a:ext>
            </a:extLst>
          </p:cNvPr>
          <p:cNvSpPr/>
          <p:nvPr/>
        </p:nvSpPr>
        <p:spPr>
          <a:xfrm>
            <a:off x="0" y="1"/>
            <a:ext cx="9144001" cy="51435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Nunito" pitchFamily="2" charset="0"/>
                <a:cs typeface="Futura Medium" panose="020B0602020204020303" pitchFamily="34" charset="-79"/>
              </a:rPr>
              <a:t>THANK YOU!</a:t>
            </a:r>
          </a:p>
          <a:p>
            <a:pPr algn="ctr"/>
            <a:endParaRPr lang="en-US" sz="3600" b="1" dirty="0">
              <a:latin typeface="Nunito" pitchFamily="2" charset="0"/>
              <a:cs typeface="Futura Medium" panose="020B0602020204020303" pitchFamily="34" charset="-79"/>
            </a:endParaRPr>
          </a:p>
          <a:p>
            <a:pPr algn="ctr"/>
            <a:r>
              <a:rPr lang="en-US" sz="3600" b="1" dirty="0">
                <a:latin typeface="Nunito" pitchFamily="2" charset="0"/>
                <a:cs typeface="Futura Medium" panose="020B0602020204020303" pitchFamily="34" charset="-79"/>
              </a:rPr>
              <a:t>Q &amp; 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umbbells">
                <a:extLst>
                  <a:ext uri="{FF2B5EF4-FFF2-40B4-BE49-F238E27FC236}">
                    <a16:creationId xmlns:a16="http://schemas.microsoft.com/office/drawing/2014/main" id="{53A13583-FD53-4CC6-AE19-B493D887C7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9180658" y="632171"/>
              <a:ext cx="1669413" cy="75882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669413" cy="758824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310" ay="449603" az="823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97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umbbells">
                <a:extLst>
                  <a:ext uri="{FF2B5EF4-FFF2-40B4-BE49-F238E27FC236}">
                    <a16:creationId xmlns:a16="http://schemas.microsoft.com/office/drawing/2014/main" id="{53A13583-FD53-4CC6-AE19-B493D887C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9180658" y="632171"/>
                <a:ext cx="1669413" cy="75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ater Bottle">
                <a:extLst>
                  <a:ext uri="{FF2B5EF4-FFF2-40B4-BE49-F238E27FC236}">
                    <a16:creationId xmlns:a16="http://schemas.microsoft.com/office/drawing/2014/main" id="{B154A026-7DFD-4FFD-8E52-47306F7015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41170" y="3051235"/>
              <a:ext cx="935820" cy="232690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35820" cy="2326904"/>
                    </a:xfrm>
                    <a:prstGeom prst="rect">
                      <a:avLst/>
                    </a:prstGeom>
                  </am3d:spPr>
                  <am3d:camera>
                    <am3d:pos x="0" y="0" z="52832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2495" d="1000000"/>
                    <am3d:preTrans dx="3" dy="-18000000" dz="-6"/>
                    <am3d:scale>
                      <am3d:sx n="1000000" d="1000000"/>
                      <am3d:sy n="1000000" d="1000000"/>
                      <am3d:sz n="1000000" d="1000000"/>
                    </am3d:scale>
                    <am3d:rot ax="6508710" ay="-2911647" az="-684223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05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ater Bottle">
                <a:extLst>
                  <a:ext uri="{FF2B5EF4-FFF2-40B4-BE49-F238E27FC236}">
                    <a16:creationId xmlns:a16="http://schemas.microsoft.com/office/drawing/2014/main" id="{B154A026-7DFD-4FFD-8E52-47306F7015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1170" y="3051235"/>
                <a:ext cx="935820" cy="2326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FC43E5AD-1166-484F-823C-91DAD0E338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7648275">
              <a:off x="-1724485" y="3469901"/>
              <a:ext cx="1115269" cy="1812312"/>
            </p:xfrm>
            <a:graphic>
              <a:graphicData uri="http://schemas.microsoft.com/office/drawing/2017/model3d">
                <am3d:model3d r:embed="rId7">
                  <am3d:spPr>
                    <a:xfrm rot="17648275">
                      <a:off x="0" y="0"/>
                      <a:ext cx="1115269" cy="1812312"/>
                    </a:xfrm>
                    <a:prstGeom prst="rect">
                      <a:avLst/>
                    </a:prstGeom>
                  </am3d:spPr>
                  <am3d:camera>
                    <am3d:pos x="0" y="0" z="58065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52" d="1000000"/>
                    <am3d:preTrans dx="-1776591" dy="-7941959" dz="2276195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278" ay="1155944" az="23858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30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FC43E5AD-1166-484F-823C-91DAD0E338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7648275">
                <a:off x="-1724485" y="3469901"/>
                <a:ext cx="1115269" cy="1812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umbbells">
                <a:extLst>
                  <a:ext uri="{FF2B5EF4-FFF2-40B4-BE49-F238E27FC236}">
                    <a16:creationId xmlns:a16="http://schemas.microsoft.com/office/drawing/2014/main" id="{3275BC6C-1B9A-4FD6-A968-01EF4FA6AD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4998562">
              <a:off x="-3157995" y="2012121"/>
              <a:ext cx="1517638" cy="1119259"/>
            </p:xfrm>
            <a:graphic>
              <a:graphicData uri="http://schemas.microsoft.com/office/drawing/2017/model3d">
                <am3d:model3d r:embed="rId3">
                  <am3d:spPr>
                    <a:xfrm rot="14998562">
                      <a:off x="0" y="0"/>
                      <a:ext cx="1517638" cy="1119259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360" ay="-2074614" az="150870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97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umbbells">
                <a:extLst>
                  <a:ext uri="{FF2B5EF4-FFF2-40B4-BE49-F238E27FC236}">
                    <a16:creationId xmlns:a16="http://schemas.microsoft.com/office/drawing/2014/main" id="{3275BC6C-1B9A-4FD6-A968-01EF4FA6A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4998562">
                <a:off x="-3157995" y="2012121"/>
                <a:ext cx="1517638" cy="11192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84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5045E5-9725-4790-9104-5171F7ECC35B}"/>
              </a:ext>
            </a:extLst>
          </p:cNvPr>
          <p:cNvSpPr txBox="1"/>
          <p:nvPr/>
        </p:nvSpPr>
        <p:spPr>
          <a:xfrm>
            <a:off x="663108" y="1272082"/>
            <a:ext cx="624251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Nunito" pitchFamily="2" charset="0"/>
                <a:cs typeface="Futura Medium" panose="020B0602020204020303" pitchFamily="34" charset="-79"/>
              </a:rPr>
              <a:t>In order to achieve the business task, I’ll have to answer the following questions:</a:t>
            </a:r>
          </a:p>
          <a:p>
            <a:endParaRPr lang="en-US" sz="1400" b="1" dirty="0">
              <a:latin typeface="Nunito" pitchFamily="2" charset="0"/>
              <a:cs typeface="Futura Medium" panose="020B0602020204020303" pitchFamily="34" charset="-79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Nunito" pitchFamily="2" charset="0"/>
                <a:cs typeface="Futura Medium" panose="020B0602020204020303" pitchFamily="34" charset="-79"/>
              </a:rPr>
              <a:t>What are some trends in smart device usage?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Nunito" pitchFamily="2" charset="0"/>
                <a:cs typeface="Futura Medium" panose="020B0602020204020303" pitchFamily="34" charset="-79"/>
              </a:rPr>
              <a:t>How could these trends apply to </a:t>
            </a:r>
            <a:r>
              <a:rPr lang="en-US" sz="1400" b="1" dirty="0" err="1">
                <a:latin typeface="Nunito" pitchFamily="2" charset="0"/>
                <a:cs typeface="Futura Medium" panose="020B0602020204020303" pitchFamily="34" charset="-79"/>
              </a:rPr>
              <a:t>Bellabeat</a:t>
            </a:r>
            <a:r>
              <a:rPr lang="en-US" sz="1400" b="1" dirty="0">
                <a:latin typeface="Nunito" pitchFamily="2" charset="0"/>
                <a:cs typeface="Futura Medium" panose="020B0602020204020303" pitchFamily="34" charset="-79"/>
              </a:rPr>
              <a:t> customers?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Nunito" pitchFamily="2" charset="0"/>
                <a:cs typeface="Futura Medium" panose="020B0602020204020303" pitchFamily="34" charset="-79"/>
              </a:rPr>
              <a:t>How could these trends help influence </a:t>
            </a:r>
            <a:r>
              <a:rPr lang="en-US" sz="1400" b="1" dirty="0" err="1">
                <a:latin typeface="Nunito" pitchFamily="2" charset="0"/>
                <a:cs typeface="Futura Medium" panose="020B0602020204020303" pitchFamily="34" charset="-79"/>
              </a:rPr>
              <a:t>Bellabeat</a:t>
            </a:r>
            <a:r>
              <a:rPr lang="en-US" sz="1400" b="1" dirty="0">
                <a:latin typeface="Nunito" pitchFamily="2" charset="0"/>
                <a:cs typeface="Futura Medium" panose="020B0602020204020303" pitchFamily="34" charset="-79"/>
              </a:rPr>
              <a:t> marketing strategy?</a:t>
            </a:r>
          </a:p>
        </p:txBody>
      </p:sp>
      <p:sp>
        <p:nvSpPr>
          <p:cNvPr id="10" name="Rounded Rectangle 36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7440207-C9FF-4B41-84E8-A9C85A670D2C}"/>
              </a:ext>
            </a:extLst>
          </p:cNvPr>
          <p:cNvSpPr/>
          <p:nvPr/>
        </p:nvSpPr>
        <p:spPr>
          <a:xfrm rot="5400000">
            <a:off x="5810250" y="1809750"/>
            <a:ext cx="5143500" cy="15240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sz="3600" b="1" dirty="0">
                <a:latin typeface="Nunito" pitchFamily="2" charset="0"/>
                <a:cs typeface="Futura Medium" panose="020B0602020204020303" pitchFamily="34" charset="-79"/>
              </a:rPr>
              <a:t>GOALS OF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6710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D5C315FD-3789-4F8C-9859-910C4A8C7928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600" b="1" dirty="0">
                <a:latin typeface="Nunito" pitchFamily="2" charset="0"/>
                <a:cs typeface="Futura Medium" panose="020B0602020204020303" pitchFamily="34" charset="-79"/>
              </a:rPr>
              <a:t>GUIDING HYPOTHESIS</a:t>
            </a:r>
            <a:endParaRPr lang="en-EG" sz="36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umbbells">
                <a:extLst>
                  <a:ext uri="{FF2B5EF4-FFF2-40B4-BE49-F238E27FC236}">
                    <a16:creationId xmlns:a16="http://schemas.microsoft.com/office/drawing/2014/main" id="{D27180A8-41E2-4064-9087-C66D2E6D6C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9180658" y="632171"/>
              <a:ext cx="1669413" cy="75882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669413" cy="758824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310" ay="449603" az="823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97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umbbells">
                <a:extLst>
                  <a:ext uri="{FF2B5EF4-FFF2-40B4-BE49-F238E27FC236}">
                    <a16:creationId xmlns:a16="http://schemas.microsoft.com/office/drawing/2014/main" id="{D27180A8-41E2-4064-9087-C66D2E6D6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9180658" y="632171"/>
                <a:ext cx="1669413" cy="75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ater Bottle">
                <a:extLst>
                  <a:ext uri="{FF2B5EF4-FFF2-40B4-BE49-F238E27FC236}">
                    <a16:creationId xmlns:a16="http://schemas.microsoft.com/office/drawing/2014/main" id="{B503CC7E-612E-4353-8C04-62A2EA95AC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41170" y="3051235"/>
              <a:ext cx="935820" cy="232690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35820" cy="2326904"/>
                    </a:xfrm>
                    <a:prstGeom prst="rect">
                      <a:avLst/>
                    </a:prstGeom>
                  </am3d:spPr>
                  <am3d:camera>
                    <am3d:pos x="0" y="0" z="52832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2495" d="1000000"/>
                    <am3d:preTrans dx="3" dy="-18000000" dz="-6"/>
                    <am3d:scale>
                      <am3d:sx n="1000000" d="1000000"/>
                      <am3d:sy n="1000000" d="1000000"/>
                      <am3d:sz n="1000000" d="1000000"/>
                    </am3d:scale>
                    <am3d:rot ax="6508710" ay="-2911647" az="-684223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05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ater Bottle">
                <a:extLst>
                  <a:ext uri="{FF2B5EF4-FFF2-40B4-BE49-F238E27FC236}">
                    <a16:creationId xmlns:a16="http://schemas.microsoft.com/office/drawing/2014/main" id="{B503CC7E-612E-4353-8C04-62A2EA95AC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1170" y="3051235"/>
                <a:ext cx="935820" cy="2326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E7D4FEF-638F-4A8C-AD62-99AD8C8863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7648275">
              <a:off x="-1724485" y="3469901"/>
              <a:ext cx="1115269" cy="1812312"/>
            </p:xfrm>
            <a:graphic>
              <a:graphicData uri="http://schemas.microsoft.com/office/drawing/2017/model3d">
                <am3d:model3d r:embed="rId7">
                  <am3d:spPr>
                    <a:xfrm rot="17648275">
                      <a:off x="0" y="0"/>
                      <a:ext cx="1115269" cy="1812312"/>
                    </a:xfrm>
                    <a:prstGeom prst="rect">
                      <a:avLst/>
                    </a:prstGeom>
                  </am3d:spPr>
                  <am3d:camera>
                    <am3d:pos x="0" y="0" z="58065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52" d="1000000"/>
                    <am3d:preTrans dx="-1776591" dy="-7941959" dz="2276195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278" ay="1155944" az="23858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30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E7D4FEF-638F-4A8C-AD62-99AD8C8863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7648275">
                <a:off x="-1724485" y="3469901"/>
                <a:ext cx="1115269" cy="1812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umbbells">
                <a:extLst>
                  <a:ext uri="{FF2B5EF4-FFF2-40B4-BE49-F238E27FC236}">
                    <a16:creationId xmlns:a16="http://schemas.microsoft.com/office/drawing/2014/main" id="{DB547281-D4E5-4FD8-934B-17AFBABD31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592"/>
                  </p:ext>
                </p:extLst>
              </p:nvPr>
            </p:nvGraphicFramePr>
            <p:xfrm rot="14998562">
              <a:off x="-3157995" y="2012121"/>
              <a:ext cx="1517638" cy="1119259"/>
            </p:xfrm>
            <a:graphic>
              <a:graphicData uri="http://schemas.microsoft.com/office/drawing/2017/model3d">
                <am3d:model3d r:embed="rId3">
                  <am3d:spPr>
                    <a:xfrm rot="14998562">
                      <a:off x="0" y="0"/>
                      <a:ext cx="1517638" cy="1119259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360" ay="-2074614" az="150870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97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umbbells">
                <a:extLst>
                  <a:ext uri="{FF2B5EF4-FFF2-40B4-BE49-F238E27FC236}">
                    <a16:creationId xmlns:a16="http://schemas.microsoft.com/office/drawing/2014/main" id="{DB547281-D4E5-4FD8-934B-17AFBABD31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4998562">
                <a:off x="-3157995" y="2012121"/>
                <a:ext cx="1517638" cy="11192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36FDA8B-EB37-74E8-B83C-7E3E93343BD7}"/>
              </a:ext>
            </a:extLst>
          </p:cNvPr>
          <p:cNvSpPr txBox="1"/>
          <p:nvPr/>
        </p:nvSpPr>
        <p:spPr>
          <a:xfrm>
            <a:off x="408599" y="580270"/>
            <a:ext cx="3794433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Nunito" pitchFamily="2" charset="77"/>
              </a:rPr>
              <a:t>I'll be using a public dataset that explores smart device users’ daily habits</a:t>
            </a:r>
            <a:r>
              <a:rPr lang="en-US" sz="1400" dirty="0">
                <a:latin typeface="Nunito" pitchFamily="2" charset="77"/>
                <a:cs typeface="Futura Medium" panose="020B0602020204020303" pitchFamily="34" charset="-79"/>
              </a:rPr>
              <a:t>: </a:t>
            </a:r>
            <a:r>
              <a:rPr lang="en-US" sz="1400" dirty="0" err="1">
                <a:latin typeface="Nunito" pitchFamily="2" charset="77"/>
                <a:hlinkClick r:id="rId10"/>
              </a:rPr>
              <a:t>FitBit</a:t>
            </a:r>
            <a:r>
              <a:rPr lang="en-US" sz="1400" dirty="0">
                <a:latin typeface="Nunito" pitchFamily="2" charset="77"/>
                <a:hlinkClick r:id="rId10"/>
              </a:rPr>
              <a:t> Fitness Tracker Data </a:t>
            </a:r>
            <a:r>
              <a:rPr lang="en-US" sz="1400" dirty="0">
                <a:latin typeface="Nunito" pitchFamily="2" charset="77"/>
              </a:rPr>
              <a:t>(CC0: Public Domain, dataset made available through </a:t>
            </a:r>
            <a:r>
              <a:rPr lang="en-US" sz="1400" dirty="0">
                <a:latin typeface="Nunito" pitchFamily="2" charset="77"/>
                <a:hlinkClick r:id="rId11"/>
              </a:rPr>
              <a:t>Mobius</a:t>
            </a:r>
            <a:r>
              <a:rPr lang="en-US" sz="1400" dirty="0">
                <a:latin typeface="Nunito" pitchFamily="2" charset="77"/>
              </a:rPr>
              <a:t>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400" dirty="0">
              <a:latin typeface="Nunito" pitchFamily="2" charset="77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000" dirty="0">
              <a:latin typeface="Nunit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Nunito" pitchFamily="2" charset="77"/>
              </a:rPr>
              <a:t>These Kaggle datasets contain personal fitness tracker data from 33 </a:t>
            </a:r>
            <a:r>
              <a:rPr lang="en-US" sz="1400" dirty="0" err="1">
                <a:latin typeface="Nunito" pitchFamily="2" charset="77"/>
              </a:rPr>
              <a:t>fitbit</a:t>
            </a:r>
            <a:r>
              <a:rPr lang="en-US" sz="1400" dirty="0">
                <a:latin typeface="Nunito" pitchFamily="2" charset="77"/>
              </a:rPr>
              <a:t> users. These users consented to the submission of their personal tracker data, including minute-level output for physical activity, heart rate, and sleep monitoring. It includes information about daily activities that can be used to explore users’ habits.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Nunit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Nunit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Nunito" pitchFamily="2" charset="77"/>
              </a:rPr>
              <a:t>I’ll be using several metrics that will be introduced along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3664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D5C315FD-3789-4F8C-9859-910C4A8C7928}"/>
              </a:ext>
            </a:extLst>
          </p:cNvPr>
          <p:cNvSpPr/>
          <p:nvPr/>
        </p:nvSpPr>
        <p:spPr>
          <a:xfrm rot="5400000">
            <a:off x="5810250" y="1809750"/>
            <a:ext cx="5143500" cy="15240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600" b="1" dirty="0">
                <a:latin typeface="Nunito" pitchFamily="2" charset="0"/>
                <a:cs typeface="Futura Medium" panose="020B0602020204020303" pitchFamily="34" charset="-79"/>
              </a:rPr>
              <a:t>GUIDING HYPOTHESIS</a:t>
            </a:r>
            <a:endParaRPr lang="en-EG" sz="36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FDA8B-EB37-74E8-B83C-7E3E93343BD7}"/>
              </a:ext>
            </a:extLst>
          </p:cNvPr>
          <p:cNvSpPr txBox="1"/>
          <p:nvPr/>
        </p:nvSpPr>
        <p:spPr>
          <a:xfrm>
            <a:off x="185281" y="532730"/>
            <a:ext cx="7434719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Nunito" pitchFamily="2" charset="0"/>
              </a:rPr>
              <a:t>I’ll be using several metrics in this presentation, defined as the following:</a:t>
            </a:r>
          </a:p>
          <a:p>
            <a:pPr>
              <a:lnSpc>
                <a:spcPct val="150000"/>
              </a:lnSpc>
            </a:pPr>
            <a:endParaRPr lang="en-US" sz="1050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ID</a:t>
            </a:r>
            <a:r>
              <a:rPr lang="en-GB" sz="1400" dirty="0">
                <a:latin typeface="Nunito" pitchFamily="2" charset="0"/>
              </a:rPr>
              <a:t>: this represent the ID number assigned to the eligible Fitbit users consented to the submission of their personal tracker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Activity Day: </a:t>
            </a:r>
            <a:r>
              <a:rPr lang="en-GB" sz="1400" dirty="0">
                <a:latin typeface="Nunito" pitchFamily="2" charset="0"/>
              </a:rPr>
              <a:t>this represents the weekday in which the records were registered. </a:t>
            </a:r>
            <a:endParaRPr lang="en-GB" sz="1400" b="1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Total Distance</a:t>
            </a:r>
            <a:r>
              <a:rPr lang="en-GB" sz="1400" dirty="0">
                <a:latin typeface="Nunito" pitchFamily="2" charset="0"/>
              </a:rPr>
              <a:t>: total distance recorded in kilometres.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Distance Level</a:t>
            </a:r>
            <a:r>
              <a:rPr lang="en-GB" sz="1400" dirty="0">
                <a:latin typeface="Nunito" pitchFamily="2" charset="0"/>
              </a:rPr>
              <a:t>: level which a certain distance belongs to (I’ve created four levels).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Very Active Distance</a:t>
            </a:r>
            <a:r>
              <a:rPr lang="en-GB" sz="1400" dirty="0">
                <a:latin typeface="Nunito" pitchFamily="2" charset="0"/>
              </a:rPr>
              <a:t>: recorded distance when user was very active.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Very Active Speed: </a:t>
            </a:r>
            <a:r>
              <a:rPr lang="en-GB" sz="1400" dirty="0">
                <a:latin typeface="Nunito" pitchFamily="2" charset="0"/>
              </a:rPr>
              <a:t>the average speed of the user when doing very active activities of certain intensity throughout the day.</a:t>
            </a:r>
            <a:endParaRPr lang="en-GB" sz="1400" b="1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Lightly Active Speed: </a:t>
            </a:r>
            <a:r>
              <a:rPr lang="en-GB" sz="1400" dirty="0">
                <a:latin typeface="Nunito" pitchFamily="2" charset="0"/>
              </a:rPr>
              <a:t>the average speed of the user when doing lightly active activities of certain intensity throughout the day.</a:t>
            </a:r>
            <a:endParaRPr lang="en-GB" sz="1400" b="1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Moderately Active Distance</a:t>
            </a:r>
            <a:r>
              <a:rPr lang="en-GB" sz="1400" dirty="0">
                <a:latin typeface="Nunito" pitchFamily="2" charset="0"/>
              </a:rPr>
              <a:t>: recorded distance when user was moderately active.</a:t>
            </a:r>
          </a:p>
        </p:txBody>
      </p:sp>
    </p:spTree>
    <p:extLst>
      <p:ext uri="{BB962C8B-B14F-4D97-AF65-F5344CB8AC3E}">
        <p14:creationId xmlns:p14="http://schemas.microsoft.com/office/powerpoint/2010/main" val="177879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D5C315FD-3789-4F8C-9859-910C4A8C7928}"/>
              </a:ext>
            </a:extLst>
          </p:cNvPr>
          <p:cNvSpPr/>
          <p:nvPr/>
        </p:nvSpPr>
        <p:spPr>
          <a:xfrm rot="16200000">
            <a:off x="-1921639" y="1809750"/>
            <a:ext cx="5143500" cy="1524000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600" b="1" dirty="0">
                <a:latin typeface="Nunito" pitchFamily="2" charset="0"/>
                <a:cs typeface="Futura Medium" panose="020B0602020204020303" pitchFamily="34" charset="-79"/>
              </a:rPr>
              <a:t>GUIDING HYPOTHESIS</a:t>
            </a:r>
            <a:endParaRPr lang="en-EG" sz="3600" b="1" dirty="0">
              <a:latin typeface="Nunito" pitchFamily="2" charset="0"/>
              <a:cs typeface="Futura Medium" panose="020B06020202040203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FDA8B-EB37-74E8-B83C-7E3E93343BD7}"/>
              </a:ext>
            </a:extLst>
          </p:cNvPr>
          <p:cNvSpPr txBox="1"/>
          <p:nvPr/>
        </p:nvSpPr>
        <p:spPr>
          <a:xfrm>
            <a:off x="1611891" y="600056"/>
            <a:ext cx="7434719" cy="394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Light Active Distance</a:t>
            </a:r>
            <a:r>
              <a:rPr lang="en-GB" sz="1400" dirty="0">
                <a:latin typeface="Nunito" pitchFamily="2" charset="0"/>
              </a:rPr>
              <a:t>: recorded distance when user was lightly active.</a:t>
            </a:r>
            <a:endParaRPr lang="en-GB" sz="1400" b="1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Very Active Minutes</a:t>
            </a:r>
            <a:r>
              <a:rPr lang="en-GB" sz="1400" dirty="0">
                <a:latin typeface="Nunito" pitchFamily="2" charset="0"/>
              </a:rPr>
              <a:t>: recorded minutes when user was very active.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Sedentary Minutes</a:t>
            </a:r>
            <a:r>
              <a:rPr lang="en-GB" sz="1400" dirty="0">
                <a:latin typeface="Nunito" pitchFamily="2" charset="0"/>
              </a:rPr>
              <a:t>: recorded minutes when user was in sedentary state.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Calories</a:t>
            </a:r>
            <a:r>
              <a:rPr lang="en-GB" sz="1400" dirty="0">
                <a:latin typeface="Nunito" pitchFamily="2" charset="0"/>
              </a:rPr>
              <a:t>: recorded calories burnt per day.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Calories Level: </a:t>
            </a:r>
            <a:r>
              <a:rPr lang="en-GB" sz="1400" dirty="0">
                <a:latin typeface="Nunito" pitchFamily="2" charset="0"/>
              </a:rPr>
              <a:t>the level which a certain distance belongs to (I’ve created four levels).</a:t>
            </a:r>
            <a:endParaRPr lang="en-GB" sz="1400" b="1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Activity Distance: </a:t>
            </a:r>
            <a:r>
              <a:rPr lang="en-GB" sz="1400" dirty="0">
                <a:latin typeface="Nunito" pitchFamily="2" charset="0"/>
              </a:rPr>
              <a:t>the summation of different activates distances.</a:t>
            </a:r>
            <a:endParaRPr lang="en-GB" sz="1400" b="1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Activity Minutes: </a:t>
            </a:r>
            <a:r>
              <a:rPr lang="en-GB" sz="1400" dirty="0">
                <a:latin typeface="Nunito" pitchFamily="2" charset="0"/>
              </a:rPr>
              <a:t>the summation of different activates durations in minutes.</a:t>
            </a:r>
            <a:endParaRPr lang="en-GB" sz="1400" b="1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Total Minutes Asleep</a:t>
            </a:r>
            <a:r>
              <a:rPr lang="en-GB" sz="1400" dirty="0">
                <a:latin typeface="Nunito" pitchFamily="2" charset="0"/>
              </a:rPr>
              <a:t>: recorded minutes when user is asleep.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Sleep Level: </a:t>
            </a:r>
            <a:r>
              <a:rPr lang="en-GB" sz="1400" dirty="0">
                <a:latin typeface="Nunito" pitchFamily="2" charset="0"/>
              </a:rPr>
              <a:t>the level which a certain distance belongs to (I’ve created four levels).</a:t>
            </a:r>
            <a:endParaRPr lang="en-GB" sz="1400" b="1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Total Time In Bed With No Sleep (minutes spent in bed with no sleep): </a:t>
            </a:r>
            <a:r>
              <a:rPr lang="en-GB" sz="1400" dirty="0">
                <a:latin typeface="Nunito" pitchFamily="2" charset="0"/>
              </a:rPr>
              <a:t>total minutes in which the user was in bed but not yet asleep.</a:t>
            </a:r>
            <a:endParaRPr lang="en-GB" sz="1400" b="1" dirty="0">
              <a:latin typeface="Nunito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Nunito" pitchFamily="2" charset="0"/>
              </a:rPr>
              <a:t>Weight (kg): </a:t>
            </a:r>
            <a:r>
              <a:rPr lang="en-GB" sz="1400" dirty="0">
                <a:latin typeface="Nunito" pitchFamily="2" charset="0"/>
              </a:rPr>
              <a:t>the registered weight of the user in a certain day in kilograms.</a:t>
            </a:r>
            <a:endParaRPr lang="en-GB" sz="1400" b="1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37">
            <a:extLst>
              <a:ext uri="{FF2B5EF4-FFF2-40B4-BE49-F238E27FC236}">
                <a16:creationId xmlns:a16="http://schemas.microsoft.com/office/drawing/2014/main" id="{1CE80E77-FFB9-4892-90F0-E0F81FF7C94F}"/>
              </a:ext>
            </a:extLst>
          </p:cNvPr>
          <p:cNvSpPr/>
          <p:nvPr/>
        </p:nvSpPr>
        <p:spPr>
          <a:xfrm>
            <a:off x="4572001" y="-31896"/>
            <a:ext cx="4572000" cy="5175395"/>
          </a:xfrm>
          <a:prstGeom prst="roundRect">
            <a:avLst>
              <a:gd name="adj" fmla="val 0"/>
            </a:avLst>
          </a:prstGeom>
          <a:solidFill>
            <a:srgbClr val="FE8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sz="3600" b="1" dirty="0">
                <a:latin typeface="Nunito" pitchFamily="2" charset="0"/>
                <a:cs typeface="Futura Medium" panose="020B0602020204020303" pitchFamily="34" charset="-79"/>
              </a:rPr>
              <a:t>KEY</a:t>
            </a:r>
            <a:r>
              <a:rPr lang="en-EG" sz="3600" dirty="0">
                <a:latin typeface="Nunito" pitchFamily="2" charset="0"/>
                <a:cs typeface="Futura Medium" panose="020B0602020204020303" pitchFamily="34" charset="-79"/>
              </a:rPr>
              <a:t> </a:t>
            </a:r>
            <a:r>
              <a:rPr lang="en-EG" sz="3600" b="1" dirty="0">
                <a:latin typeface="Nunito" pitchFamily="2" charset="0"/>
                <a:cs typeface="Futura Medium" panose="020B0602020204020303" pitchFamily="34" charset="-79"/>
              </a:rPr>
              <a:t>TAKEAWAYS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umbbells">
                <a:extLst>
                  <a:ext uri="{FF2B5EF4-FFF2-40B4-BE49-F238E27FC236}">
                    <a16:creationId xmlns:a16="http://schemas.microsoft.com/office/drawing/2014/main" id="{60F797FA-449E-45EF-8FD5-9D2ABA33EC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9180658" y="632171"/>
              <a:ext cx="1669413" cy="75882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669413" cy="758824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310" ay="449603" az="823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97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umbbells">
                <a:extLst>
                  <a:ext uri="{FF2B5EF4-FFF2-40B4-BE49-F238E27FC236}">
                    <a16:creationId xmlns:a16="http://schemas.microsoft.com/office/drawing/2014/main" id="{60F797FA-449E-45EF-8FD5-9D2ABA33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9180658" y="632171"/>
                <a:ext cx="1669413" cy="75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ater Bottle">
                <a:extLst>
                  <a:ext uri="{FF2B5EF4-FFF2-40B4-BE49-F238E27FC236}">
                    <a16:creationId xmlns:a16="http://schemas.microsoft.com/office/drawing/2014/main" id="{185C0CB1-9368-4D1A-9FEF-800A9289639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41170" y="3051235"/>
              <a:ext cx="935820" cy="232690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35820" cy="2326904"/>
                    </a:xfrm>
                    <a:prstGeom prst="rect">
                      <a:avLst/>
                    </a:prstGeom>
                  </am3d:spPr>
                  <am3d:camera>
                    <am3d:pos x="0" y="0" z="52832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2495" d="1000000"/>
                    <am3d:preTrans dx="3" dy="-18000000" dz="-6"/>
                    <am3d:scale>
                      <am3d:sx n="1000000" d="1000000"/>
                      <am3d:sy n="1000000" d="1000000"/>
                      <am3d:sz n="1000000" d="1000000"/>
                    </am3d:scale>
                    <am3d:rot ax="6508710" ay="-2911647" az="-684223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05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ater Bottle">
                <a:extLst>
                  <a:ext uri="{FF2B5EF4-FFF2-40B4-BE49-F238E27FC236}">
                    <a16:creationId xmlns:a16="http://schemas.microsoft.com/office/drawing/2014/main" id="{185C0CB1-9368-4D1A-9FEF-800A928963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1170" y="3051235"/>
                <a:ext cx="935820" cy="2326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CFF69583-E5E9-4BF3-B683-05513EF63A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7648275">
              <a:off x="-1724485" y="3469901"/>
              <a:ext cx="1115269" cy="1812312"/>
            </p:xfrm>
            <a:graphic>
              <a:graphicData uri="http://schemas.microsoft.com/office/drawing/2017/model3d">
                <am3d:model3d r:embed="rId7">
                  <am3d:spPr>
                    <a:xfrm rot="17648275">
                      <a:off x="0" y="0"/>
                      <a:ext cx="1115269" cy="1812312"/>
                    </a:xfrm>
                    <a:prstGeom prst="rect">
                      <a:avLst/>
                    </a:prstGeom>
                  </am3d:spPr>
                  <am3d:camera>
                    <am3d:pos x="0" y="0" z="58065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52" d="1000000"/>
                    <am3d:preTrans dx="-1776591" dy="-7941959" dz="2276195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278" ay="1155944" az="23858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30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CFF69583-E5E9-4BF3-B683-05513EF63A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7648275">
                <a:off x="-1724485" y="3469901"/>
                <a:ext cx="1115269" cy="1812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umbbells">
                <a:extLst>
                  <a:ext uri="{FF2B5EF4-FFF2-40B4-BE49-F238E27FC236}">
                    <a16:creationId xmlns:a16="http://schemas.microsoft.com/office/drawing/2014/main" id="{382A5B80-D916-4A77-AB85-9AC7CF01C9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592"/>
                  </p:ext>
                </p:extLst>
              </p:nvPr>
            </p:nvGraphicFramePr>
            <p:xfrm rot="14998562">
              <a:off x="-3157995" y="2012121"/>
              <a:ext cx="1517638" cy="1119259"/>
            </p:xfrm>
            <a:graphic>
              <a:graphicData uri="http://schemas.microsoft.com/office/drawing/2017/model3d">
                <am3d:model3d r:embed="rId3">
                  <am3d:spPr>
                    <a:xfrm rot="14998562">
                      <a:off x="0" y="0"/>
                      <a:ext cx="1517638" cy="1119259"/>
                    </a:xfrm>
                    <a:prstGeom prst="rect">
                      <a:avLst/>
                    </a:prstGeom>
                  </am3d:spPr>
                  <am3d:camera>
                    <am3d:pos x="0" y="0" z="543882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8668" d="1000000"/>
                    <am3d:preTrans dx="0" dy="-74485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360" ay="-2074614" az="150870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97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umbbells">
                <a:extLst>
                  <a:ext uri="{FF2B5EF4-FFF2-40B4-BE49-F238E27FC236}">
                    <a16:creationId xmlns:a16="http://schemas.microsoft.com/office/drawing/2014/main" id="{382A5B80-D916-4A77-AB85-9AC7CF01C9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4998562">
                <a:off x="-3157995" y="2012121"/>
                <a:ext cx="1517638" cy="111925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98FC4B2-51EA-DED7-9DF6-4E1CA1F6826F}"/>
              </a:ext>
            </a:extLst>
          </p:cNvPr>
          <p:cNvSpPr txBox="1"/>
          <p:nvPr/>
        </p:nvSpPr>
        <p:spPr>
          <a:xfrm>
            <a:off x="332840" y="1786920"/>
            <a:ext cx="37944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Nunito" pitchFamily="2" charset="77"/>
              </a:rPr>
              <a:t>The next slides will introduce the key takeaways from my extended analysis</a:t>
            </a:r>
          </a:p>
        </p:txBody>
      </p:sp>
    </p:spTree>
    <p:extLst>
      <p:ext uri="{BB962C8B-B14F-4D97-AF65-F5344CB8AC3E}">
        <p14:creationId xmlns:p14="http://schemas.microsoft.com/office/powerpoint/2010/main" val="201720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02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3133</TotalTime>
  <Words>1739</Words>
  <Application>Microsoft Office PowerPoint</Application>
  <PresentationFormat>On-screen Show (16:9)</PresentationFormat>
  <Paragraphs>107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Nunito</vt:lpstr>
      <vt:lpstr>Courier New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are external resident contractor manpower being utilized?</dc:title>
  <cp:lastModifiedBy>Ahmed Elsadek</cp:lastModifiedBy>
  <cp:revision>333</cp:revision>
  <dcterms:modified xsi:type="dcterms:W3CDTF">2022-11-17T07:40:41Z</dcterms:modified>
</cp:coreProperties>
</file>